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embeddedFontLst>
    <p:embeddedFont>
      <p:font typeface="Bree Serif" panose="02000503040000020004" pitchFamily="2" charset="77"/>
      <p:regular r:id="rId25"/>
    </p:embeddedFont>
    <p:embeddedFont>
      <p:font typeface="Lexend" pitchFamily="2" charset="77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ach Hoylma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78"/>
  </p:normalViewPr>
  <p:slideViewPr>
    <p:cSldViewPr snapToGrid="0">
      <p:cViewPr varScale="1">
        <p:scale>
          <a:sx n="157" d="100"/>
          <a:sy n="157" d="100"/>
        </p:scale>
        <p:origin x="560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11-05T04:42:02.465" idx="1">
    <p:pos x="6000" y="0"/>
    <p:text>Page picture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154e2ea8ef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154e2ea8ef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154e2ea8ef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154e2ea8ef_0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154e2ea8ef_0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3154e2ea8ef_0_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Highlight that this process is new - 2017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154e2ea8ef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154e2ea8ef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154e2ea8ef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154e2ea8ef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154e2ea8ef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154e2ea8ef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154e2ea8ef_0_1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154e2ea8ef_0_1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154e2ea8ef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154e2ea8ef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154e2ea8ef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154e2ea8ef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154e2ea8ef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3154e2ea8ef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154e2ea8ef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3154e2ea8ef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154e2ea8ef_0_3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g3154e2ea8ef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154e2ea8ef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154e2ea8ef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154e2ea8ef_0_10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154e2ea8ef_0_10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54e2ea8ef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154e2ea8ef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154e2ea8ef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154e2ea8ef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54e2ea8ef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154e2ea8ef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54e2ea8ef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  <p:sp>
        <p:nvSpPr>
          <p:cNvPr id="193" name="Google Shape;193;g3154e2ea8ef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154e2ea8ef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154e2ea8ef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154e2ea8ef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154e2ea8ef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154e2ea8ef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154e2ea8ef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5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762" y="-4572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C34"/>
              </a:buClr>
              <a:buSzPts val="2800"/>
              <a:buFont typeface="Arial"/>
              <a:buNone/>
              <a:defRPr sz="3200" b="1" i="0" u="none" strike="noStrike" cap="none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1">
  <p:cSld name="3_Title and Content 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C34"/>
              </a:buClr>
              <a:buSzPts val="2800"/>
              <a:buFont typeface="Arial"/>
              <a:buNone/>
              <a:defRPr sz="3200" b="1" i="0" u="none" strike="noStrike" cap="none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4" name="Google Shape;104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75000">
              <a:schemeClr val="lt1"/>
            </a:gs>
            <a:gs pos="100000">
              <a:srgbClr val="9080BB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8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limate.umt.edu/mesonet/default.php" TargetMode="External"/><Relationship Id="rId3" Type="http://schemas.openxmlformats.org/officeDocument/2006/relationships/hyperlink" Target="mailto:zachary.hoylman@umontana.edu" TargetMode="External"/><Relationship Id="rId7" Type="http://schemas.openxmlformats.org/officeDocument/2006/relationships/hyperlink" Target="https://drought.climate.umt.edu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co.cfc.umt.edu/datasets/" TargetMode="External"/><Relationship Id="rId11" Type="http://schemas.openxmlformats.org/officeDocument/2006/relationships/image" Target="../media/image85.jpg"/><Relationship Id="rId5" Type="http://schemas.openxmlformats.org/officeDocument/2006/relationships/hyperlink" Target="https://climate.umt.edu/" TargetMode="External"/><Relationship Id="rId10" Type="http://schemas.openxmlformats.org/officeDocument/2006/relationships/image" Target="../media/image84.jpg"/><Relationship Id="rId4" Type="http://schemas.openxmlformats.org/officeDocument/2006/relationships/image" Target="../media/image82.jp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7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8.png"/><Relationship Id="rId30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11" Type="http://schemas.openxmlformats.org/officeDocument/2006/relationships/image" Target="../media/image7.png"/><Relationship Id="rId5" Type="http://schemas.openxmlformats.org/officeDocument/2006/relationships/image" Target="../media/image40.png"/><Relationship Id="rId10" Type="http://schemas.openxmlformats.org/officeDocument/2006/relationships/image" Target="../media/image45.jp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8"/>
          <p:cNvPicPr preferRelativeResize="0"/>
          <p:nvPr/>
        </p:nvPicPr>
        <p:blipFill rotWithShape="1">
          <a:blip r:embed="rId3">
            <a:alphaModFix amt="16000"/>
          </a:blip>
          <a:srcRect l="15952" t="16565" r="18045" b="14125"/>
          <a:stretch/>
        </p:blipFill>
        <p:spPr>
          <a:xfrm>
            <a:off x="1554374" y="0"/>
            <a:ext cx="6035253" cy="3168900"/>
          </a:xfrm>
          <a:prstGeom prst="rect">
            <a:avLst/>
          </a:prstGeom>
          <a:noFill/>
          <a:ln>
            <a:noFill/>
          </a:ln>
          <a:effectLst>
            <a:reflection endPos="64000" dist="38100" dir="5400000" fadeDir="5400012" sy="-100000" algn="bl" rotWithShape="0"/>
          </a:effectLst>
        </p:spPr>
      </p:pic>
      <p:sp>
        <p:nvSpPr>
          <p:cNvPr id="111" name="Google Shape;111;p28"/>
          <p:cNvSpPr txBox="1">
            <a:spLocks noGrp="1"/>
          </p:cNvSpPr>
          <p:nvPr>
            <p:ph type="ctrTitle"/>
          </p:nvPr>
        </p:nvSpPr>
        <p:spPr>
          <a:xfrm>
            <a:off x="311708" y="4630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380">
                <a:latin typeface="Bree Serif"/>
                <a:ea typeface="Bree Serif"/>
                <a:cs typeface="Bree Serif"/>
                <a:sym typeface="Bree Serif"/>
              </a:rPr>
              <a:t>Understanding Climate, Drought and Change Across Montana</a:t>
            </a:r>
            <a:endParaRPr sz="312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12" name="Google Shape;112;p28"/>
          <p:cNvSpPr txBox="1">
            <a:spLocks noGrp="1"/>
          </p:cNvSpPr>
          <p:nvPr>
            <p:ph type="subTitle" idx="1"/>
          </p:nvPr>
        </p:nvSpPr>
        <p:spPr>
          <a:xfrm>
            <a:off x="311700" y="2741563"/>
            <a:ext cx="8520600" cy="12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Dr. Zachary H. Hoylman</a:t>
            </a:r>
            <a:endParaRPr sz="2383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8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Assistant State Climatologist - Montana Climate Office</a:t>
            </a:r>
            <a:endParaRPr sz="148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8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Research Assistant Professor - Department of Forest Management</a:t>
            </a:r>
            <a:endParaRPr sz="148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3" name="Google Shape;11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25" y="4181323"/>
            <a:ext cx="2456864" cy="904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28"/>
          <p:cNvCxnSpPr/>
          <p:nvPr/>
        </p:nvCxnSpPr>
        <p:spPr>
          <a:xfrm>
            <a:off x="453900" y="1776675"/>
            <a:ext cx="8236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" name="Google Shape;115;p28"/>
          <p:cNvSpPr txBox="1">
            <a:spLocks noGrp="1"/>
          </p:cNvSpPr>
          <p:nvPr>
            <p:ph type="ctrTitle"/>
          </p:nvPr>
        </p:nvSpPr>
        <p:spPr>
          <a:xfrm>
            <a:off x="311700" y="258025"/>
            <a:ext cx="85206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b="1">
                <a:latin typeface="Lexend"/>
                <a:ea typeface="Lexend"/>
                <a:cs typeface="Lexend"/>
                <a:sym typeface="Lexend"/>
              </a:rPr>
              <a:t>The Montana Climate Office</a:t>
            </a:r>
            <a:endParaRPr sz="3480" b="1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6" name="Google Shape;11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7849" y="4058473"/>
            <a:ext cx="4345951" cy="108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8925" y="728868"/>
            <a:ext cx="1824600" cy="2315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7"/>
          <p:cNvPicPr preferRelativeResize="0"/>
          <p:nvPr/>
        </p:nvPicPr>
        <p:blipFill rotWithShape="1">
          <a:blip r:embed="rId4">
            <a:alphaModFix amt="16000"/>
          </a:blip>
          <a:srcRect l="15952" t="16565" r="18045" b="14125"/>
          <a:stretch/>
        </p:blipFill>
        <p:spPr>
          <a:xfrm>
            <a:off x="1554374" y="0"/>
            <a:ext cx="6035253" cy="3168900"/>
          </a:xfrm>
          <a:prstGeom prst="rect">
            <a:avLst/>
          </a:prstGeom>
          <a:noFill/>
          <a:ln>
            <a:noFill/>
          </a:ln>
          <a:effectLst>
            <a:reflection endPos="64000" dist="38100" dir="5400000" fadeDir="5400012" sy="-100000" algn="bl" rotWithShape="0"/>
          </a:effectLst>
        </p:spPr>
      </p:pic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690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Developing Drought Informatics for Montana</a:t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7"/>
          <p:cNvGrpSpPr/>
          <p:nvPr/>
        </p:nvGrpSpPr>
        <p:grpSpPr>
          <a:xfrm>
            <a:off x="7275" y="4505725"/>
            <a:ext cx="9136685" cy="800400"/>
            <a:chOff x="7275" y="4505725"/>
            <a:chExt cx="9144000" cy="800400"/>
          </a:xfrm>
        </p:grpSpPr>
        <p:sp>
          <p:nvSpPr>
            <p:cNvPr id="253" name="Google Shape;253;p37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4" name="Google Shape;254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37"/>
            <p:cNvPicPr preferRelativeResize="0"/>
            <p:nvPr/>
          </p:nvPicPr>
          <p:blipFill rotWithShape="1">
            <a:blip r:embed="rId6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56" name="Google Shape;256;p37"/>
            <p:cNvSpPr txBox="1"/>
            <p:nvPr/>
          </p:nvSpPr>
          <p:spPr>
            <a:xfrm>
              <a:off x="6374725" y="4505725"/>
              <a:ext cx="2769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Climate, Drought &amp; Change in MT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Dr. Zachary Hoylman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Montana Climate Office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dk1"/>
                  </a:solidFill>
                </a:rPr>
                <a:t>NWS Partner Meeting </a:t>
              </a:r>
              <a:r>
                <a:rPr lang="en" sz="800"/>
                <a:t>(11/6/2024)</a:t>
              </a:r>
              <a:endParaRPr sz="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/>
            </a:p>
          </p:txBody>
        </p:sp>
      </p:grpSp>
      <p:sp>
        <p:nvSpPr>
          <p:cNvPr id="257" name="Google Shape;257;p37"/>
          <p:cNvSpPr/>
          <p:nvPr/>
        </p:nvSpPr>
        <p:spPr>
          <a:xfrm rot="-1371220">
            <a:off x="3380949" y="2331402"/>
            <a:ext cx="791753" cy="5824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7"/>
          <p:cNvSpPr/>
          <p:nvPr/>
        </p:nvSpPr>
        <p:spPr>
          <a:xfrm rot="1311899">
            <a:off x="6100420" y="1595532"/>
            <a:ext cx="1054453" cy="58248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9" name="Google Shape;25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96297" y="2353726"/>
            <a:ext cx="3487381" cy="21023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0" name="Google Shape;260;p37"/>
          <p:cNvSpPr txBox="1"/>
          <p:nvPr/>
        </p:nvSpPr>
        <p:spPr>
          <a:xfrm>
            <a:off x="5313350" y="961125"/>
            <a:ext cx="550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>
                <a:solidFill>
                  <a:schemeClr val="dk1"/>
                </a:solidFill>
              </a:rPr>
              <a:t>?</a:t>
            </a:r>
            <a:endParaRPr sz="4300" b="1">
              <a:solidFill>
                <a:schemeClr val="dk1"/>
              </a:solidFill>
            </a:endParaRPr>
          </a:p>
        </p:txBody>
      </p:sp>
      <p:pic>
        <p:nvPicPr>
          <p:cNvPr id="261" name="Google Shape;261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6925" y="669000"/>
            <a:ext cx="2847801" cy="36843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 txBox="1">
            <a:spLocks noGrp="1"/>
          </p:cNvSpPr>
          <p:nvPr>
            <p:ph type="title"/>
          </p:nvPr>
        </p:nvSpPr>
        <p:spPr>
          <a:xfrm>
            <a:off x="212427" y="50909"/>
            <a:ext cx="84822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en" sz="3600"/>
              <a:t>Montana’s Drought Monitoring Process</a:t>
            </a:r>
            <a:endParaRPr/>
          </a:p>
        </p:txBody>
      </p:sp>
      <p:sp>
        <p:nvSpPr>
          <p:cNvPr id="267" name="Google Shape;267;p38"/>
          <p:cNvSpPr txBox="1"/>
          <p:nvPr/>
        </p:nvSpPr>
        <p:spPr>
          <a:xfrm>
            <a:off x="235206" y="657574"/>
            <a:ext cx="22575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Sunday &amp; Monday Morning: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Montana author assembles proposed changes to USDM based upon analysis of station data, modelled data and impact reports – 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Authorship rotates every two weeks between five volunteers: Michael Downey (DNRC), 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Jane Fogleman</a:t>
            </a: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(NOAA), Troy Blanford (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MSL</a:t>
            </a: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), Zach Hoylman (MCO) and Kelsey Jencso (MCO).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8"/>
          <p:cNvSpPr txBox="1"/>
          <p:nvPr/>
        </p:nvSpPr>
        <p:spPr>
          <a:xfrm>
            <a:off x="2687830" y="1566770"/>
            <a:ext cx="20778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Monday Early Afternoon: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Author sends initial analysis and summary to Montana Drought Listserv for review and consensus. 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8"/>
          <p:cNvSpPr txBox="1"/>
          <p:nvPr/>
        </p:nvSpPr>
        <p:spPr>
          <a:xfrm>
            <a:off x="4834101" y="1889119"/>
            <a:ext cx="19791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Tuesday:</a:t>
            </a: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MT author makes changes and sends the proposed map with a justification to the National Drought Monitor author. The USDM author releases a series of 3 drafts with “back and forth” between state authors.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8"/>
          <p:cNvSpPr/>
          <p:nvPr/>
        </p:nvSpPr>
        <p:spPr>
          <a:xfrm rot="1042736">
            <a:off x="3906922" y="1343908"/>
            <a:ext cx="1317755" cy="445766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8"/>
          <p:cNvSpPr txBox="1"/>
          <p:nvPr/>
        </p:nvSpPr>
        <p:spPr>
          <a:xfrm>
            <a:off x="6831105" y="2570630"/>
            <a:ext cx="20778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Wednesday:</a:t>
            </a: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USDM author makes final decisions, and the final national map is released Thursday morning.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8"/>
          <p:cNvSpPr/>
          <p:nvPr/>
        </p:nvSpPr>
        <p:spPr>
          <a:xfrm rot="1042736">
            <a:off x="1833601" y="925077"/>
            <a:ext cx="1317755" cy="445766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8"/>
          <p:cNvSpPr/>
          <p:nvPr/>
        </p:nvSpPr>
        <p:spPr>
          <a:xfrm rot="1042736">
            <a:off x="6447958" y="1937902"/>
            <a:ext cx="1317755" cy="445766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8"/>
          <p:cNvSpPr txBox="1"/>
          <p:nvPr/>
        </p:nvSpPr>
        <p:spPr>
          <a:xfrm>
            <a:off x="0" y="4312509"/>
            <a:ext cx="9144000" cy="83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 takes objective data, impact reports and a well justified argument to make our case to the USDM each week!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5" name="Google Shape;275;p38"/>
          <p:cNvGrpSpPr/>
          <p:nvPr/>
        </p:nvGrpSpPr>
        <p:grpSpPr>
          <a:xfrm>
            <a:off x="7152882" y="1041065"/>
            <a:ext cx="1819737" cy="1528832"/>
            <a:chOff x="6991010" y="696327"/>
            <a:chExt cx="2077800" cy="1873798"/>
          </a:xfrm>
        </p:grpSpPr>
        <p:sp>
          <p:nvSpPr>
            <p:cNvPr id="276" name="Google Shape;276;p38"/>
            <p:cNvSpPr/>
            <p:nvPr/>
          </p:nvSpPr>
          <p:spPr>
            <a:xfrm>
              <a:off x="7862341" y="1334125"/>
              <a:ext cx="389700" cy="12360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675" rIns="91425" bIns="456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8"/>
            <p:cNvSpPr txBox="1"/>
            <p:nvPr/>
          </p:nvSpPr>
          <p:spPr>
            <a:xfrm>
              <a:off x="6991010" y="696327"/>
              <a:ext cx="2077800" cy="6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675" rIns="91425" bIns="456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Repeat this process 52 times each year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363" y="479850"/>
            <a:ext cx="8091264" cy="40258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3" name="Google Shape;283;p39"/>
          <p:cNvSpPr txBox="1">
            <a:spLocks noGrp="1"/>
          </p:cNvSpPr>
          <p:nvPr>
            <p:ph type="ctrTitle"/>
          </p:nvPr>
        </p:nvSpPr>
        <p:spPr>
          <a:xfrm>
            <a:off x="173613" y="94050"/>
            <a:ext cx="85206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80" b="1" u="sng">
                <a:latin typeface="Bree Serif"/>
                <a:ea typeface="Bree Serif"/>
                <a:cs typeface="Bree Serif"/>
                <a:sym typeface="Bree Serif"/>
              </a:rPr>
              <a:t>The UMRB Drought Dashboard</a:t>
            </a:r>
            <a:endParaRPr sz="3280" b="1" u="sng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84" name="Google Shape;284;p39"/>
          <p:cNvPicPr preferRelativeResize="0"/>
          <p:nvPr/>
        </p:nvPicPr>
        <p:blipFill rotWithShape="1">
          <a:blip r:embed="rId4">
            <a:alphaModFix/>
          </a:blip>
          <a:srcRect l="21732" r="21316"/>
          <a:stretch/>
        </p:blipFill>
        <p:spPr>
          <a:xfrm>
            <a:off x="7292855" y="315200"/>
            <a:ext cx="1851145" cy="167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625" y="3541242"/>
            <a:ext cx="1563900" cy="92125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86" name="Google Shape;286;p39"/>
          <p:cNvGrpSpPr/>
          <p:nvPr/>
        </p:nvGrpSpPr>
        <p:grpSpPr>
          <a:xfrm>
            <a:off x="7275" y="4505725"/>
            <a:ext cx="9136685" cy="800400"/>
            <a:chOff x="7275" y="4505725"/>
            <a:chExt cx="9144000" cy="800400"/>
          </a:xfrm>
        </p:grpSpPr>
        <p:sp>
          <p:nvSpPr>
            <p:cNvPr id="287" name="Google Shape;287;p39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8" name="Google Shape;288;p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39"/>
            <p:cNvPicPr preferRelativeResize="0"/>
            <p:nvPr/>
          </p:nvPicPr>
          <p:blipFill rotWithShape="1">
            <a:blip r:embed="rId7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90" name="Google Shape;290;p39"/>
            <p:cNvSpPr txBox="1"/>
            <p:nvPr/>
          </p:nvSpPr>
          <p:spPr>
            <a:xfrm>
              <a:off x="6374725" y="4505725"/>
              <a:ext cx="2769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Climate, Drought &amp; Change in MT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Dr. Zachary Hoylman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Montana Climate Office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dk1"/>
                  </a:solidFill>
                </a:rPr>
                <a:t>NWS Partner Meeting </a:t>
              </a:r>
              <a:r>
                <a:rPr lang="en" sz="800"/>
                <a:t>(11/6/2024)</a:t>
              </a:r>
              <a:endParaRPr sz="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/>
            </a:p>
          </p:txBody>
        </p:sp>
      </p:grpSp>
      <p:sp>
        <p:nvSpPr>
          <p:cNvPr id="291" name="Google Shape;291;p39"/>
          <p:cNvSpPr txBox="1"/>
          <p:nvPr/>
        </p:nvSpPr>
        <p:spPr>
          <a:xfrm>
            <a:off x="614395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https://drought.climate.umt.edu/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0"/>
          <p:cNvPicPr preferRelativeResize="0"/>
          <p:nvPr/>
        </p:nvPicPr>
        <p:blipFill rotWithShape="1">
          <a:blip r:embed="rId3">
            <a:alphaModFix/>
          </a:blip>
          <a:srcRect r="14089"/>
          <a:stretch/>
        </p:blipFill>
        <p:spPr>
          <a:xfrm>
            <a:off x="3166025" y="853250"/>
            <a:ext cx="5934336" cy="3437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7" name="Google Shape;297;p40"/>
          <p:cNvSpPr txBox="1">
            <a:spLocks noGrp="1"/>
          </p:cNvSpPr>
          <p:nvPr>
            <p:ph type="ctrTitle"/>
          </p:nvPr>
        </p:nvSpPr>
        <p:spPr>
          <a:xfrm>
            <a:off x="38775" y="33250"/>
            <a:ext cx="8520600" cy="98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80" b="1" u="sng">
                <a:latin typeface="Bree Serif"/>
                <a:ea typeface="Bree Serif"/>
                <a:cs typeface="Bree Serif"/>
                <a:sym typeface="Bree Serif"/>
              </a:rPr>
              <a:t>The UMRB Drought Dashboard</a:t>
            </a:r>
            <a:endParaRPr sz="3280" b="1" u="sng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80" b="1">
                <a:latin typeface="Bree Serif"/>
                <a:ea typeface="Bree Serif"/>
                <a:cs typeface="Bree Serif"/>
                <a:sym typeface="Bree Serif"/>
              </a:rPr>
              <a:t>Data, data &amp; more data!</a:t>
            </a:r>
            <a:endParaRPr sz="2080" b="1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98" name="Google Shape;298;p40"/>
          <p:cNvPicPr preferRelativeResize="0"/>
          <p:nvPr/>
        </p:nvPicPr>
        <p:blipFill rotWithShape="1">
          <a:blip r:embed="rId4">
            <a:alphaModFix/>
          </a:blip>
          <a:srcRect l="21732" r="21316"/>
          <a:stretch/>
        </p:blipFill>
        <p:spPr>
          <a:xfrm>
            <a:off x="7965409" y="33250"/>
            <a:ext cx="1178542" cy="10680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40"/>
          <p:cNvGrpSpPr/>
          <p:nvPr/>
        </p:nvGrpSpPr>
        <p:grpSpPr>
          <a:xfrm>
            <a:off x="7275" y="4505725"/>
            <a:ext cx="9136685" cy="800400"/>
            <a:chOff x="7275" y="4505725"/>
            <a:chExt cx="9144000" cy="800400"/>
          </a:xfrm>
        </p:grpSpPr>
        <p:sp>
          <p:nvSpPr>
            <p:cNvPr id="300" name="Google Shape;300;p40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1" name="Google Shape;301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40"/>
            <p:cNvPicPr preferRelativeResize="0"/>
            <p:nvPr/>
          </p:nvPicPr>
          <p:blipFill rotWithShape="1">
            <a:blip r:embed="rId6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03" name="Google Shape;303;p40"/>
            <p:cNvSpPr txBox="1"/>
            <p:nvPr/>
          </p:nvSpPr>
          <p:spPr>
            <a:xfrm>
              <a:off x="6374725" y="4505725"/>
              <a:ext cx="2769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Climate, Drought &amp; Change in MT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Dr. Zachary Hoylman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Montana Climate Office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dk1"/>
                  </a:solidFill>
                </a:rPr>
                <a:t>NWS Partner Meeting </a:t>
              </a:r>
              <a:r>
                <a:rPr lang="en" sz="800"/>
                <a:t>(11/6/2024)</a:t>
              </a:r>
              <a:endParaRPr sz="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/>
            </a:p>
          </p:txBody>
        </p:sp>
      </p:grpSp>
      <p:sp>
        <p:nvSpPr>
          <p:cNvPr id="304" name="Google Shape;304;p40"/>
          <p:cNvSpPr txBox="1"/>
          <p:nvPr/>
        </p:nvSpPr>
        <p:spPr>
          <a:xfrm>
            <a:off x="7275" y="1013350"/>
            <a:ext cx="3245100" cy="32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Daily drought metric calculations (</a:t>
            </a:r>
            <a:r>
              <a:rPr lang="en" sz="1600" b="1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abnormality</a:t>
            </a:r>
            <a:r>
              <a:rPr lang="en" sz="1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)</a:t>
            </a:r>
            <a:endParaRPr sz="16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71475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Percentiles/Anomaly (temperature, precipitation, PET - P)</a:t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71475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Soil Moisture Models </a:t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71475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Snow (SNOTEL &amp; SNODAS)</a:t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71475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Streamflow (USGS/AI)</a:t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71475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MT Mesonet </a:t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71475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lang="en" sz="1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TIMESCALES!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1"/>
          <p:cNvSpPr txBox="1">
            <a:spLocks noGrp="1"/>
          </p:cNvSpPr>
          <p:nvPr>
            <p:ph type="ctrTitle"/>
          </p:nvPr>
        </p:nvSpPr>
        <p:spPr>
          <a:xfrm>
            <a:off x="173988" y="611400"/>
            <a:ext cx="85206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80" b="1" u="sng">
                <a:latin typeface="Bree Serif"/>
                <a:ea typeface="Bree Serif"/>
                <a:cs typeface="Bree Serif"/>
                <a:sym typeface="Bree Serif"/>
              </a:rPr>
              <a:t>Soil Moisture in the UMRB</a:t>
            </a:r>
            <a:endParaRPr sz="3280" b="1" u="sng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80" b="1" u="sng">
                <a:latin typeface="Bree Serif"/>
                <a:ea typeface="Bree Serif"/>
                <a:cs typeface="Bree Serif"/>
                <a:sym typeface="Bree Serif"/>
              </a:rPr>
              <a:t>Mesonet &lt;|&gt; Models</a:t>
            </a:r>
            <a:endParaRPr sz="3280" b="1" u="sng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310" name="Google Shape;310;p41"/>
          <p:cNvGrpSpPr/>
          <p:nvPr/>
        </p:nvGrpSpPr>
        <p:grpSpPr>
          <a:xfrm>
            <a:off x="7275" y="4505725"/>
            <a:ext cx="9136685" cy="800400"/>
            <a:chOff x="7275" y="4505725"/>
            <a:chExt cx="9144000" cy="800400"/>
          </a:xfrm>
        </p:grpSpPr>
        <p:sp>
          <p:nvSpPr>
            <p:cNvPr id="311" name="Google Shape;311;p41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12" name="Google Shape;312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41"/>
            <p:cNvPicPr preferRelativeResize="0"/>
            <p:nvPr/>
          </p:nvPicPr>
          <p:blipFill rotWithShape="1">
            <a:blip r:embed="rId4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14" name="Google Shape;314;p41"/>
            <p:cNvSpPr txBox="1"/>
            <p:nvPr/>
          </p:nvSpPr>
          <p:spPr>
            <a:xfrm>
              <a:off x="6374725" y="4505725"/>
              <a:ext cx="2769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Climate, Drought &amp; Change in MT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Dr. Zachary Hoylman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Montana Climate Office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dk1"/>
                  </a:solidFill>
                </a:rPr>
                <a:t>NWS Partner Meeting </a:t>
              </a:r>
              <a:r>
                <a:rPr lang="en" sz="800"/>
                <a:t>(11/6/2024)</a:t>
              </a:r>
              <a:endParaRPr sz="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/>
            </a:p>
          </p:txBody>
        </p:sp>
      </p:grpSp>
      <p:pic>
        <p:nvPicPr>
          <p:cNvPr id="315" name="Google Shape;31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025" y="1080601"/>
            <a:ext cx="5752325" cy="33564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6" name="Google Shape;316;p41"/>
          <p:cNvPicPr preferRelativeResize="0"/>
          <p:nvPr/>
        </p:nvPicPr>
        <p:blipFill rotWithShape="1">
          <a:blip r:embed="rId6">
            <a:alphaModFix/>
          </a:blip>
          <a:srcRect l="21732" r="21316"/>
          <a:stretch/>
        </p:blipFill>
        <p:spPr>
          <a:xfrm>
            <a:off x="4204775" y="3679625"/>
            <a:ext cx="734449" cy="6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1"/>
          <p:cNvPicPr preferRelativeResize="0"/>
          <p:nvPr/>
        </p:nvPicPr>
        <p:blipFill rotWithShape="1">
          <a:blip r:embed="rId7">
            <a:alphaModFix/>
          </a:blip>
          <a:srcRect t="2182" b="44327"/>
          <a:stretch/>
        </p:blipFill>
        <p:spPr>
          <a:xfrm>
            <a:off x="5988275" y="209950"/>
            <a:ext cx="3075500" cy="21689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8" name="Google Shape;318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13963" y="2485641"/>
            <a:ext cx="2424123" cy="202009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9" name="Google Shape;319;p41"/>
          <p:cNvSpPr/>
          <p:nvPr/>
        </p:nvSpPr>
        <p:spPr>
          <a:xfrm rot="-1854284" flipH="1">
            <a:off x="4951562" y="243239"/>
            <a:ext cx="1198570" cy="497981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1"/>
          <p:cNvSpPr/>
          <p:nvPr/>
        </p:nvSpPr>
        <p:spPr>
          <a:xfrm rot="-10392031" flipH="1">
            <a:off x="5344913" y="3930456"/>
            <a:ext cx="1198530" cy="497884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06550"/>
            <a:ext cx="8839203" cy="272712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2"/>
          <p:cNvSpPr txBox="1"/>
          <p:nvPr/>
        </p:nvSpPr>
        <p:spPr>
          <a:xfrm rot="-2701224">
            <a:off x="77018" y="1399825"/>
            <a:ext cx="1787213" cy="4615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Input Sequence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27" name="Google Shape;327;p42"/>
          <p:cNvSpPr txBox="1"/>
          <p:nvPr/>
        </p:nvSpPr>
        <p:spPr>
          <a:xfrm rot="-2701165">
            <a:off x="1858137" y="714988"/>
            <a:ext cx="1252428" cy="6771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</a:rPr>
              <a:t>Non-Linear Transform</a:t>
            </a:r>
            <a:endParaRPr sz="1600">
              <a:solidFill>
                <a:srgbClr val="595959"/>
              </a:solidFill>
            </a:endParaRPr>
          </a:p>
        </p:txBody>
      </p:sp>
      <p:sp>
        <p:nvSpPr>
          <p:cNvPr id="328" name="Google Shape;328;p42"/>
          <p:cNvSpPr txBox="1"/>
          <p:nvPr/>
        </p:nvSpPr>
        <p:spPr>
          <a:xfrm rot="-2700995">
            <a:off x="2616221" y="822750"/>
            <a:ext cx="1466257" cy="4615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Memory Cell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29" name="Google Shape;329;p42"/>
          <p:cNvSpPr txBox="1"/>
          <p:nvPr/>
        </p:nvSpPr>
        <p:spPr>
          <a:xfrm rot="-2701224">
            <a:off x="4913617" y="760503"/>
            <a:ext cx="2383516" cy="70809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595959"/>
                </a:solidFill>
              </a:rPr>
              <a:t>Non-Linear Transform</a:t>
            </a:r>
            <a:endParaRPr sz="1700">
              <a:solidFill>
                <a:srgbClr val="595959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Char char="+"/>
            </a:pPr>
            <a:r>
              <a:rPr lang="en" sz="1700">
                <a:solidFill>
                  <a:srgbClr val="595959"/>
                </a:solidFill>
              </a:rPr>
              <a:t>Dropout</a:t>
            </a:r>
            <a:endParaRPr sz="1700">
              <a:solidFill>
                <a:srgbClr val="595959"/>
              </a:solidFill>
            </a:endParaRPr>
          </a:p>
        </p:txBody>
      </p:sp>
      <p:cxnSp>
        <p:nvCxnSpPr>
          <p:cNvPr id="330" name="Google Shape;330;p42"/>
          <p:cNvCxnSpPr/>
          <p:nvPr/>
        </p:nvCxnSpPr>
        <p:spPr>
          <a:xfrm flipH="1">
            <a:off x="4498125" y="1735301"/>
            <a:ext cx="514500" cy="111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31" name="Google Shape;331;p42"/>
          <p:cNvCxnSpPr/>
          <p:nvPr/>
        </p:nvCxnSpPr>
        <p:spPr>
          <a:xfrm flipH="1">
            <a:off x="5244450" y="1990876"/>
            <a:ext cx="158700" cy="1809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32" name="Google Shape;332;p42"/>
          <p:cNvCxnSpPr/>
          <p:nvPr/>
        </p:nvCxnSpPr>
        <p:spPr>
          <a:xfrm>
            <a:off x="5841300" y="1921026"/>
            <a:ext cx="228600" cy="338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33" name="Google Shape;333;p42"/>
          <p:cNvCxnSpPr/>
          <p:nvPr/>
        </p:nvCxnSpPr>
        <p:spPr>
          <a:xfrm>
            <a:off x="6231825" y="1582926"/>
            <a:ext cx="647700" cy="843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34" name="Google Shape;334;p42"/>
          <p:cNvCxnSpPr/>
          <p:nvPr/>
        </p:nvCxnSpPr>
        <p:spPr>
          <a:xfrm>
            <a:off x="6650925" y="1114576"/>
            <a:ext cx="1077900" cy="1446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35" name="Google Shape;335;p42"/>
          <p:cNvSpPr txBox="1"/>
          <p:nvPr/>
        </p:nvSpPr>
        <p:spPr>
          <a:xfrm rot="-2700995">
            <a:off x="3475071" y="764550"/>
            <a:ext cx="1466257" cy="4615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Memory Cell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336" name="Google Shape;336;p42"/>
          <p:cNvCxnSpPr/>
          <p:nvPr/>
        </p:nvCxnSpPr>
        <p:spPr>
          <a:xfrm flipH="1">
            <a:off x="1153875" y="1406551"/>
            <a:ext cx="780600" cy="619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37" name="Google Shape;337;p42"/>
          <p:cNvCxnSpPr/>
          <p:nvPr/>
        </p:nvCxnSpPr>
        <p:spPr>
          <a:xfrm flipH="1">
            <a:off x="1955450" y="1480901"/>
            <a:ext cx="60000" cy="1962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38" name="Google Shape;338;p42"/>
          <p:cNvSpPr/>
          <p:nvPr/>
        </p:nvSpPr>
        <p:spPr>
          <a:xfrm rot="5400000">
            <a:off x="2077150" y="2659100"/>
            <a:ext cx="611100" cy="3056100"/>
          </a:xfrm>
          <a:prstGeom prst="rightArrowCallout">
            <a:avLst>
              <a:gd name="adj1" fmla="val 0"/>
              <a:gd name="adj2" fmla="val 0"/>
              <a:gd name="adj3" fmla="val 0"/>
              <a:gd name="adj4" fmla="val 64977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2"/>
          <p:cNvSpPr/>
          <p:nvPr/>
        </p:nvSpPr>
        <p:spPr>
          <a:xfrm rot="5400000">
            <a:off x="6094725" y="1869350"/>
            <a:ext cx="611100" cy="4635600"/>
          </a:xfrm>
          <a:prstGeom prst="rightArrowCallout">
            <a:avLst>
              <a:gd name="adj1" fmla="val 0"/>
              <a:gd name="adj2" fmla="val 0"/>
              <a:gd name="adj3" fmla="val 25000"/>
              <a:gd name="adj4" fmla="val 64977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0" name="Google Shape;340;p42"/>
          <p:cNvPicPr preferRelativeResize="0"/>
          <p:nvPr/>
        </p:nvPicPr>
        <p:blipFill rotWithShape="1">
          <a:blip r:embed="rId4">
            <a:alphaModFix/>
          </a:blip>
          <a:srcRect l="62298" t="41318" r="22343" b="14080"/>
          <a:stretch/>
        </p:blipFill>
        <p:spPr>
          <a:xfrm>
            <a:off x="8098725" y="993452"/>
            <a:ext cx="995876" cy="1446001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41" name="Google Shape;341;p42"/>
          <p:cNvCxnSpPr>
            <a:stCxn id="325" idx="3"/>
          </p:cNvCxnSpPr>
          <p:nvPr/>
        </p:nvCxnSpPr>
        <p:spPr>
          <a:xfrm rot="10800000" flipH="1">
            <a:off x="8839203" y="2584412"/>
            <a:ext cx="153000" cy="185700"/>
          </a:xfrm>
          <a:prstGeom prst="curvedConnector2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342" name="Google Shape;34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00" y="916225"/>
            <a:ext cx="611100" cy="6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2"/>
          <p:cNvSpPr txBox="1"/>
          <p:nvPr/>
        </p:nvSpPr>
        <p:spPr>
          <a:xfrm>
            <a:off x="961900" y="3819275"/>
            <a:ext cx="28416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Transformations and context vector generation (</a:t>
            </a:r>
            <a:r>
              <a:rPr lang="en" sz="1200" b="1">
                <a:solidFill>
                  <a:srgbClr val="595959"/>
                </a:solidFill>
              </a:rPr>
              <a:t>encoder</a:t>
            </a:r>
            <a:r>
              <a:rPr lang="en" sz="1200">
                <a:solidFill>
                  <a:srgbClr val="595959"/>
                </a:solidFill>
              </a:rPr>
              <a:t>)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44" name="Google Shape;344;p42"/>
          <p:cNvSpPr txBox="1"/>
          <p:nvPr/>
        </p:nvSpPr>
        <p:spPr>
          <a:xfrm>
            <a:off x="4165125" y="3881600"/>
            <a:ext cx="44037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Context vector </a:t>
            </a:r>
            <a:r>
              <a:rPr lang="en" sz="1200" b="1">
                <a:solidFill>
                  <a:srgbClr val="595959"/>
                </a:solidFill>
              </a:rPr>
              <a:t>decoding</a:t>
            </a:r>
            <a:r>
              <a:rPr lang="en" sz="1200">
                <a:solidFill>
                  <a:srgbClr val="595959"/>
                </a:solidFill>
              </a:rPr>
              <a:t> and transformations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45" name="Google Shape;345;p42"/>
          <p:cNvSpPr txBox="1"/>
          <p:nvPr/>
        </p:nvSpPr>
        <p:spPr>
          <a:xfrm>
            <a:off x="6650925" y="3118975"/>
            <a:ext cx="22860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Lots of other nerdy stuff - Hyperparams</a:t>
            </a:r>
            <a:endParaRPr sz="1800">
              <a:solidFill>
                <a:srgbClr val="FF0000"/>
              </a:solidFill>
            </a:endParaRPr>
          </a:p>
        </p:txBody>
      </p:sp>
      <p:grpSp>
        <p:nvGrpSpPr>
          <p:cNvPr id="346" name="Google Shape;346;p42"/>
          <p:cNvGrpSpPr/>
          <p:nvPr/>
        </p:nvGrpSpPr>
        <p:grpSpPr>
          <a:xfrm>
            <a:off x="7275" y="4505725"/>
            <a:ext cx="9136685" cy="800400"/>
            <a:chOff x="7275" y="4505725"/>
            <a:chExt cx="9144000" cy="800400"/>
          </a:xfrm>
        </p:grpSpPr>
        <p:sp>
          <p:nvSpPr>
            <p:cNvPr id="347" name="Google Shape;347;p42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48" name="Google Shape;348;p4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42"/>
            <p:cNvPicPr preferRelativeResize="0"/>
            <p:nvPr/>
          </p:nvPicPr>
          <p:blipFill rotWithShape="1">
            <a:blip r:embed="rId7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50" name="Google Shape;350;p42"/>
            <p:cNvSpPr txBox="1"/>
            <p:nvPr/>
          </p:nvSpPr>
          <p:spPr>
            <a:xfrm>
              <a:off x="6374725" y="4505725"/>
              <a:ext cx="2769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Climate, Drought &amp; Change in MT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Dr. Zachary Hoylman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Montana Climate Office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dk1"/>
                  </a:solidFill>
                </a:rPr>
                <a:t>NWS Partner Meeting </a:t>
              </a:r>
              <a:r>
                <a:rPr lang="en" sz="800"/>
                <a:t>(11/6/2024)</a:t>
              </a:r>
              <a:endParaRPr sz="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/>
            </a:p>
          </p:txBody>
        </p:sp>
      </p:grpSp>
      <p:sp>
        <p:nvSpPr>
          <p:cNvPr id="351" name="Google Shape;351;p42"/>
          <p:cNvSpPr txBox="1">
            <a:spLocks noGrp="1"/>
          </p:cNvSpPr>
          <p:nvPr>
            <p:ph type="ctrTitle"/>
          </p:nvPr>
        </p:nvSpPr>
        <p:spPr>
          <a:xfrm>
            <a:off x="38775" y="33250"/>
            <a:ext cx="8520600" cy="5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80" b="1" u="sng">
                <a:latin typeface="Bree Serif"/>
                <a:ea typeface="Bree Serif"/>
                <a:cs typeface="Bree Serif"/>
                <a:sym typeface="Bree Serif"/>
              </a:rPr>
              <a:t>Advancing Monitoring with AI</a:t>
            </a:r>
            <a:endParaRPr sz="2080" b="1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7775" y="1015725"/>
            <a:ext cx="6399024" cy="3440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7" name="Google Shape;35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4450" y="3277675"/>
            <a:ext cx="485625" cy="114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8" name="Google Shape;358;p43"/>
          <p:cNvGrpSpPr/>
          <p:nvPr/>
        </p:nvGrpSpPr>
        <p:grpSpPr>
          <a:xfrm>
            <a:off x="7275" y="4505725"/>
            <a:ext cx="9136685" cy="800400"/>
            <a:chOff x="7275" y="4505725"/>
            <a:chExt cx="9144000" cy="800400"/>
          </a:xfrm>
        </p:grpSpPr>
        <p:sp>
          <p:nvSpPr>
            <p:cNvPr id="359" name="Google Shape;359;p43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0" name="Google Shape;360;p4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43"/>
            <p:cNvPicPr preferRelativeResize="0"/>
            <p:nvPr/>
          </p:nvPicPr>
          <p:blipFill rotWithShape="1">
            <a:blip r:embed="rId6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62" name="Google Shape;362;p43"/>
            <p:cNvSpPr txBox="1"/>
            <p:nvPr/>
          </p:nvSpPr>
          <p:spPr>
            <a:xfrm>
              <a:off x="6374725" y="4505725"/>
              <a:ext cx="2769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Climate, Drought &amp; Change in MT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Dr. Zachary Hoylman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Montana Climate Office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dk1"/>
                  </a:solidFill>
                </a:rPr>
                <a:t>NWS Partner Meeting </a:t>
              </a:r>
              <a:r>
                <a:rPr lang="en" sz="800"/>
                <a:t>(11/6/2024)</a:t>
              </a:r>
              <a:endParaRPr sz="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/>
            </a:p>
          </p:txBody>
        </p:sp>
      </p:grpSp>
      <p:pic>
        <p:nvPicPr>
          <p:cNvPr id="363" name="Google Shape;363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3962" y="1015725"/>
            <a:ext cx="2357356" cy="168398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4" name="Google Shape;364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3951" y="2772441"/>
            <a:ext cx="2357381" cy="168398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5" name="Google Shape;365;p43"/>
          <p:cNvSpPr txBox="1">
            <a:spLocks noGrp="1"/>
          </p:cNvSpPr>
          <p:nvPr>
            <p:ph type="ctrTitle"/>
          </p:nvPr>
        </p:nvSpPr>
        <p:spPr>
          <a:xfrm>
            <a:off x="0" y="511625"/>
            <a:ext cx="85206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80" b="1">
                <a:latin typeface="Bree Serif"/>
                <a:ea typeface="Bree Serif"/>
                <a:cs typeface="Bree Serif"/>
                <a:sym typeface="Bree Serif"/>
              </a:rPr>
              <a:t>Real-Time Streamflow Percentiles in Ungaged Basins </a:t>
            </a:r>
            <a:endParaRPr sz="2480" b="1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80" b="1">
                <a:latin typeface="Bree Serif"/>
                <a:ea typeface="Bree Serif"/>
                <a:cs typeface="Bree Serif"/>
                <a:sym typeface="Bree Serif"/>
              </a:rPr>
              <a:t>Using AI &amp; Deep Learning</a:t>
            </a:r>
            <a:endParaRPr sz="2480" b="1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366" name="Google Shape;366;p43"/>
          <p:cNvCxnSpPr>
            <a:stCxn id="363" idx="3"/>
          </p:cNvCxnSpPr>
          <p:nvPr/>
        </p:nvCxnSpPr>
        <p:spPr>
          <a:xfrm rot="10800000" flipH="1">
            <a:off x="2531318" y="1420916"/>
            <a:ext cx="1531500" cy="436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7" name="Google Shape;367;p43"/>
          <p:cNvCxnSpPr>
            <a:stCxn id="364" idx="3"/>
          </p:cNvCxnSpPr>
          <p:nvPr/>
        </p:nvCxnSpPr>
        <p:spPr>
          <a:xfrm rot="10800000" flipH="1">
            <a:off x="2531332" y="1583132"/>
            <a:ext cx="1650600" cy="2031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68" name="Google Shape;368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55543" y="525871"/>
            <a:ext cx="1531500" cy="98056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9" name="Google Shape;369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17478" y="4593890"/>
            <a:ext cx="485625" cy="4856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4"/>
          <p:cNvPicPr preferRelativeResize="0"/>
          <p:nvPr/>
        </p:nvPicPr>
        <p:blipFill rotWithShape="1">
          <a:blip r:embed="rId3">
            <a:alphaModFix amt="16000"/>
          </a:blip>
          <a:srcRect l="15952" t="16565" r="18045" b="14125"/>
          <a:stretch/>
        </p:blipFill>
        <p:spPr>
          <a:xfrm>
            <a:off x="1554374" y="0"/>
            <a:ext cx="6035253" cy="3168900"/>
          </a:xfrm>
          <a:prstGeom prst="rect">
            <a:avLst/>
          </a:prstGeom>
          <a:noFill/>
          <a:ln>
            <a:noFill/>
          </a:ln>
          <a:effectLst>
            <a:reflection endPos="64000" dist="38100" dir="5400000" fadeDir="5400012" sy="-100000" algn="bl" rotWithShape="0"/>
          </a:effectLst>
        </p:spPr>
      </p:pic>
      <p:sp>
        <p:nvSpPr>
          <p:cNvPr id="375" name="Google Shape;375;p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690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Assessing Change and Promoting Future-Minded Drought Assessments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6" name="Google Shape;376;p44"/>
          <p:cNvPicPr preferRelativeResize="0"/>
          <p:nvPr/>
        </p:nvPicPr>
        <p:blipFill rotWithShape="1">
          <a:blip r:embed="rId4">
            <a:alphaModFix/>
          </a:blip>
          <a:srcRect r="48221" b="52845"/>
          <a:stretch/>
        </p:blipFill>
        <p:spPr>
          <a:xfrm>
            <a:off x="3610675" y="1105450"/>
            <a:ext cx="5319127" cy="3919273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7" name="Google Shape;37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850" y="1827863"/>
            <a:ext cx="3196850" cy="319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4"/>
          <p:cNvSpPr txBox="1"/>
          <p:nvPr/>
        </p:nvSpPr>
        <p:spPr>
          <a:xfrm>
            <a:off x="193825" y="1174000"/>
            <a:ext cx="32220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ChatGPT: Drought and Climate Change</a:t>
            </a:r>
            <a:endParaRPr sz="18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5"/>
          <p:cNvSpPr txBox="1">
            <a:spLocks noGrp="1"/>
          </p:cNvSpPr>
          <p:nvPr>
            <p:ph type="title"/>
          </p:nvPr>
        </p:nvSpPr>
        <p:spPr>
          <a:xfrm>
            <a:off x="75836" y="2928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 b="1">
                <a:latin typeface="Bree Serif"/>
                <a:ea typeface="Bree Serif"/>
                <a:cs typeface="Bree Serif"/>
                <a:sym typeface="Bree Serif"/>
              </a:rPr>
              <a:t>Forms of Climate Non-stationarity – 60 Years Idealized…</a:t>
            </a:r>
            <a:endParaRPr sz="2120"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4" name="Google Shape;384;p45"/>
          <p:cNvSpPr txBox="1">
            <a:spLocks noGrp="1"/>
          </p:cNvSpPr>
          <p:nvPr>
            <p:ph type="body" idx="1"/>
          </p:nvPr>
        </p:nvSpPr>
        <p:spPr>
          <a:xfrm>
            <a:off x="108386" y="2440743"/>
            <a:ext cx="54285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b="1">
                <a:solidFill>
                  <a:schemeClr val="dk1"/>
                </a:solidFill>
              </a:rPr>
              <a:t>Linear Trend (Aridification) </a:t>
            </a:r>
            <a:endParaRPr/>
          </a:p>
        </p:txBody>
      </p:sp>
      <p:grpSp>
        <p:nvGrpSpPr>
          <p:cNvPr id="385" name="Google Shape;385;p45"/>
          <p:cNvGrpSpPr/>
          <p:nvPr/>
        </p:nvGrpSpPr>
        <p:grpSpPr>
          <a:xfrm>
            <a:off x="7275" y="4505725"/>
            <a:ext cx="9144000" cy="800400"/>
            <a:chOff x="7275" y="4505725"/>
            <a:chExt cx="9144000" cy="800400"/>
          </a:xfrm>
        </p:grpSpPr>
        <p:sp>
          <p:nvSpPr>
            <p:cNvPr id="386" name="Google Shape;386;p45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39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7" name="Google Shape;387;p4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45"/>
            <p:cNvPicPr preferRelativeResize="0"/>
            <p:nvPr/>
          </p:nvPicPr>
          <p:blipFill rotWithShape="1">
            <a:blip r:embed="rId4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89" name="Google Shape;389;p45"/>
            <p:cNvSpPr txBox="1"/>
            <p:nvPr/>
          </p:nvSpPr>
          <p:spPr>
            <a:xfrm>
              <a:off x="6581700" y="4505725"/>
              <a:ext cx="2562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Considering Non-stationarity in Drought Assessment</a:t>
              </a:r>
              <a:endParaRPr/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Dr. Zachary Hoylman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Montana Climate Office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NADM Forum 2024 – Victoria, BC (5/15/2024)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0" name="Google Shape;390;p45"/>
          <p:cNvSpPr txBox="1"/>
          <p:nvPr/>
        </p:nvSpPr>
        <p:spPr>
          <a:xfrm>
            <a:off x="4642468" y="393841"/>
            <a:ext cx="54285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Trend in Variance Amplitude</a:t>
            </a:r>
            <a:endParaRPr/>
          </a:p>
        </p:txBody>
      </p:sp>
      <p:pic>
        <p:nvPicPr>
          <p:cNvPr id="391" name="Google Shape;391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603" y="899395"/>
            <a:ext cx="4425698" cy="147523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5"/>
          <p:cNvSpPr txBox="1"/>
          <p:nvPr/>
        </p:nvSpPr>
        <p:spPr>
          <a:xfrm>
            <a:off x="75836" y="533175"/>
            <a:ext cx="54285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Seasonal Signal (Stationary)</a:t>
            </a:r>
            <a:endParaRPr/>
          </a:p>
        </p:txBody>
      </p:sp>
      <p:pic>
        <p:nvPicPr>
          <p:cNvPr id="393" name="Google Shape;393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387" y="2898727"/>
            <a:ext cx="4422911" cy="147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09917" y="2941293"/>
            <a:ext cx="4425698" cy="147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42468" y="944987"/>
            <a:ext cx="4425698" cy="1475233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5"/>
          <p:cNvSpPr txBox="1"/>
          <p:nvPr/>
        </p:nvSpPr>
        <p:spPr>
          <a:xfrm>
            <a:off x="4642492" y="2444709"/>
            <a:ext cx="54285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Linear &amp; Variance Amplitude Trend</a:t>
            </a:r>
            <a:endParaRPr/>
          </a:p>
        </p:txBody>
      </p:sp>
      <p:cxnSp>
        <p:nvCxnSpPr>
          <p:cNvPr id="397" name="Google Shape;397;p45"/>
          <p:cNvCxnSpPr/>
          <p:nvPr/>
        </p:nvCxnSpPr>
        <p:spPr>
          <a:xfrm>
            <a:off x="4572000" y="601983"/>
            <a:ext cx="0" cy="3903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8" name="Google Shape;398;p45"/>
          <p:cNvCxnSpPr/>
          <p:nvPr/>
        </p:nvCxnSpPr>
        <p:spPr>
          <a:xfrm>
            <a:off x="108386" y="2420219"/>
            <a:ext cx="9028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46"/>
          <p:cNvGrpSpPr/>
          <p:nvPr/>
        </p:nvGrpSpPr>
        <p:grpSpPr>
          <a:xfrm>
            <a:off x="7275" y="4505725"/>
            <a:ext cx="9144000" cy="800400"/>
            <a:chOff x="7275" y="4505725"/>
            <a:chExt cx="9144000" cy="800400"/>
          </a:xfrm>
        </p:grpSpPr>
        <p:sp>
          <p:nvSpPr>
            <p:cNvPr id="404" name="Google Shape;404;p46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39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5" name="Google Shape;405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46"/>
            <p:cNvPicPr preferRelativeResize="0"/>
            <p:nvPr/>
          </p:nvPicPr>
          <p:blipFill rotWithShape="1">
            <a:blip r:embed="rId4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07" name="Google Shape;407;p46"/>
            <p:cNvSpPr txBox="1"/>
            <p:nvPr/>
          </p:nvSpPr>
          <p:spPr>
            <a:xfrm>
              <a:off x="6581700" y="4505725"/>
              <a:ext cx="2562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Considering Non-stationarity in Drought Assessment</a:t>
              </a:r>
              <a:endParaRPr/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Dr. Zachary Hoylman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Montana Climate Office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NADM Forum 2024 – Victoria, BC (5/15/2024)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8" name="Google Shape;408;p46"/>
          <p:cNvSpPr txBox="1">
            <a:spLocks noGrp="1"/>
          </p:cNvSpPr>
          <p:nvPr>
            <p:ph type="title"/>
          </p:nvPr>
        </p:nvSpPr>
        <p:spPr>
          <a:xfrm>
            <a:off x="7275" y="10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 b="1">
                <a:latin typeface="Bree Serif"/>
                <a:ea typeface="Bree Serif"/>
                <a:cs typeface="Bree Serif"/>
                <a:sym typeface="Bree Serif"/>
              </a:rPr>
              <a:t>Non-stationarity is Complicated in Natural Systems</a:t>
            </a:r>
            <a:endParaRPr sz="2120"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9" name="Google Shape;409;p46"/>
          <p:cNvSpPr txBox="1"/>
          <p:nvPr/>
        </p:nvSpPr>
        <p:spPr>
          <a:xfrm>
            <a:off x="391313" y="3539924"/>
            <a:ext cx="8136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So how does non-stationarity impact our assessment of ”contemporary” conditions?</a:t>
            </a:r>
            <a:endParaRPr/>
          </a:p>
        </p:txBody>
      </p:sp>
      <p:pic>
        <p:nvPicPr>
          <p:cNvPr id="410" name="Google Shape;410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" y="612941"/>
            <a:ext cx="6023113" cy="301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6" descr="Fig. 2"/>
          <p:cNvPicPr preferRelativeResize="0"/>
          <p:nvPr/>
        </p:nvPicPr>
        <p:blipFill rotWithShape="1">
          <a:blip r:embed="rId6">
            <a:alphaModFix/>
          </a:blip>
          <a:srcRect l="50000" t="14345" b="8"/>
          <a:stretch/>
        </p:blipFill>
        <p:spPr>
          <a:xfrm>
            <a:off x="6035421" y="884690"/>
            <a:ext cx="3032380" cy="275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6" descr="Fig. 2"/>
          <p:cNvPicPr preferRelativeResize="0"/>
          <p:nvPr/>
        </p:nvPicPr>
        <p:blipFill rotWithShape="1">
          <a:blip r:embed="rId6">
            <a:alphaModFix/>
          </a:blip>
          <a:srcRect l="24925" t="-63" r="25075" b="87612"/>
          <a:stretch/>
        </p:blipFill>
        <p:spPr>
          <a:xfrm>
            <a:off x="6310405" y="522123"/>
            <a:ext cx="2746810" cy="3625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p46"/>
          <p:cNvCxnSpPr/>
          <p:nvPr/>
        </p:nvCxnSpPr>
        <p:spPr>
          <a:xfrm>
            <a:off x="2852530" y="2089871"/>
            <a:ext cx="2041500" cy="1000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14" name="Google Shape;414;p46"/>
          <p:cNvSpPr txBox="1"/>
          <p:nvPr/>
        </p:nvSpPr>
        <p:spPr>
          <a:xfrm rot="1636626">
            <a:off x="2356366" y="2282649"/>
            <a:ext cx="2785327" cy="523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Conditions are perceived progressively drier  over time</a:t>
            </a:r>
            <a:endParaRPr/>
          </a:p>
        </p:txBody>
      </p:sp>
      <p:cxnSp>
        <p:nvCxnSpPr>
          <p:cNvPr id="415" name="Google Shape;415;p46"/>
          <p:cNvCxnSpPr/>
          <p:nvPr/>
        </p:nvCxnSpPr>
        <p:spPr>
          <a:xfrm rot="10800000">
            <a:off x="6937409" y="2703443"/>
            <a:ext cx="7464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16" name="Google Shape;416;p46"/>
          <p:cNvSpPr txBox="1"/>
          <p:nvPr/>
        </p:nvSpPr>
        <p:spPr>
          <a:xfrm>
            <a:off x="4520510" y="821505"/>
            <a:ext cx="135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1991 - 2020</a:t>
            </a:r>
            <a:endParaRPr/>
          </a:p>
        </p:txBody>
      </p:sp>
      <p:cxnSp>
        <p:nvCxnSpPr>
          <p:cNvPr id="417" name="Google Shape;417;p46"/>
          <p:cNvCxnSpPr/>
          <p:nvPr/>
        </p:nvCxnSpPr>
        <p:spPr>
          <a:xfrm>
            <a:off x="5585791" y="974035"/>
            <a:ext cx="1200600" cy="212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18" name="Google Shape;418;p46"/>
          <p:cNvSpPr txBox="1"/>
          <p:nvPr/>
        </p:nvSpPr>
        <p:spPr>
          <a:xfrm>
            <a:off x="7891671" y="1318638"/>
            <a:ext cx="116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1925 - 2020</a:t>
            </a:r>
            <a:endParaRPr/>
          </a:p>
        </p:txBody>
      </p:sp>
      <p:cxnSp>
        <p:nvCxnSpPr>
          <p:cNvPr id="419" name="Google Shape;419;p46"/>
          <p:cNvCxnSpPr>
            <a:stCxn id="418" idx="1"/>
          </p:cNvCxnSpPr>
          <p:nvPr/>
        </p:nvCxnSpPr>
        <p:spPr>
          <a:xfrm flipH="1">
            <a:off x="7236471" y="1472538"/>
            <a:ext cx="655200" cy="181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20" name="Google Shape;420;p46"/>
          <p:cNvSpPr txBox="1"/>
          <p:nvPr/>
        </p:nvSpPr>
        <p:spPr>
          <a:xfrm>
            <a:off x="7086600" y="2407644"/>
            <a:ext cx="67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drier</a:t>
            </a:r>
            <a:endParaRPr/>
          </a:p>
        </p:txBody>
      </p:sp>
      <p:pic>
        <p:nvPicPr>
          <p:cNvPr id="421" name="Google Shape;421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1325" y="522125"/>
            <a:ext cx="5659349" cy="29840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 txBox="1"/>
          <p:nvPr/>
        </p:nvSpPr>
        <p:spPr>
          <a:xfrm>
            <a:off x="116870" y="1464016"/>
            <a:ext cx="7963500" cy="24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3C34"/>
              </a:buClr>
              <a:buSzPts val="2400"/>
              <a:buFont typeface="Arial"/>
              <a:buChar char="•"/>
            </a:pPr>
            <a:r>
              <a:rPr lang="en" sz="2400" b="0" i="0" u="none" strike="noStrike" cap="none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rPr>
              <a:t>Montana's </a:t>
            </a:r>
            <a:r>
              <a:rPr lang="en" sz="2400" b="1" i="0" u="none" strike="noStrike" cap="none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rPr>
              <a:t>official climate data stewards</a:t>
            </a:r>
            <a:r>
              <a:rPr lang="en" sz="2400" b="0" i="0" u="none" strike="noStrike" cap="none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b="0" i="0" u="none" strike="noStrike" cap="none">
              <a:solidFill>
                <a:srgbClr val="1D3C3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1D3C34"/>
              </a:buClr>
              <a:buSzPts val="2400"/>
              <a:buFont typeface="Arial"/>
              <a:buChar char="•"/>
            </a:pPr>
            <a:r>
              <a:rPr lang="en" sz="2400" b="0" i="0" u="none" strike="noStrike" cap="none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rPr>
              <a:t>Provides </a:t>
            </a:r>
            <a:r>
              <a:rPr lang="en" sz="2400" b="1" i="0" u="none" strike="noStrike" cap="none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rPr>
              <a:t>high quality, timely, relevant, and scientifically-based climate information</a:t>
            </a:r>
            <a:r>
              <a:rPr lang="en" sz="2400" b="0" i="0" u="none" strike="noStrike" cap="none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rPr>
              <a:t> and services to Montanans.</a:t>
            </a:r>
            <a:endParaRPr sz="2400" b="0" i="0" u="none" strike="noStrike" cap="none">
              <a:solidFill>
                <a:srgbClr val="1D3C3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1D3C34"/>
              </a:buClr>
              <a:buSzPts val="2400"/>
              <a:buFont typeface="Arial"/>
              <a:buChar char="•"/>
            </a:pPr>
            <a:r>
              <a:rPr lang="en" sz="2400" b="0" i="0" u="none" strike="noStrike" cap="none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rPr>
              <a:t>Operates the </a:t>
            </a:r>
            <a:r>
              <a:rPr lang="en" sz="2400" b="1" i="0" u="none" strike="noStrike" cap="none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rPr>
              <a:t>Montana Mesonet </a:t>
            </a:r>
            <a:r>
              <a:rPr lang="en" sz="2400" b="0" i="0" u="none" strike="noStrike" cap="none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rPr>
              <a:t>— an extensive and growing network of weather, soil moisture, and snowpack monitoring stations.</a:t>
            </a:r>
            <a:endParaRPr sz="2400" b="0" i="0" u="none" strike="noStrike" cap="none">
              <a:solidFill>
                <a:srgbClr val="1D3C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870" y="96873"/>
            <a:ext cx="3120222" cy="1146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9" descr="A picture containing text, sign, clip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7482" y="288978"/>
            <a:ext cx="5058836" cy="953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29"/>
          <p:cNvGrpSpPr/>
          <p:nvPr/>
        </p:nvGrpSpPr>
        <p:grpSpPr>
          <a:xfrm>
            <a:off x="7275" y="4505725"/>
            <a:ext cx="9136685" cy="800400"/>
            <a:chOff x="7275" y="4505725"/>
            <a:chExt cx="9144000" cy="800400"/>
          </a:xfrm>
        </p:grpSpPr>
        <p:sp>
          <p:nvSpPr>
            <p:cNvPr id="125" name="Google Shape;125;p29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6" name="Google Shape;126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29"/>
            <p:cNvPicPr preferRelativeResize="0"/>
            <p:nvPr/>
          </p:nvPicPr>
          <p:blipFill rotWithShape="1">
            <a:blip r:embed="rId6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28" name="Google Shape;128;p29"/>
            <p:cNvSpPr txBox="1"/>
            <p:nvPr/>
          </p:nvSpPr>
          <p:spPr>
            <a:xfrm>
              <a:off x="6374725" y="4505725"/>
              <a:ext cx="2769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Climate, Drought &amp; Change in MT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Dr. Zachary Hoylman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Montana Climate Office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dk1"/>
                  </a:solidFill>
                </a:rPr>
                <a:t>NWS Partner Meeting </a:t>
              </a:r>
              <a:r>
                <a:rPr lang="en" sz="800"/>
                <a:t>(11/6/2024)</a:t>
              </a:r>
              <a:endParaRPr sz="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7"/>
          <p:cNvSpPr txBox="1">
            <a:spLocks noGrp="1"/>
          </p:cNvSpPr>
          <p:nvPr>
            <p:ph type="title"/>
          </p:nvPr>
        </p:nvSpPr>
        <p:spPr>
          <a:xfrm>
            <a:off x="-1" y="54050"/>
            <a:ext cx="8876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6698"/>
              <a:buFont typeface="Arial"/>
              <a:buNone/>
            </a:pPr>
            <a:r>
              <a:rPr lang="en" sz="2120" b="1" dirty="0">
                <a:latin typeface="Bree Serif"/>
                <a:ea typeface="Bree Serif"/>
                <a:cs typeface="Bree Serif"/>
                <a:sym typeface="Bree Serif"/>
              </a:rPr>
              <a:t>Non-stationarity in Surface Water: Appling Future Climate to Streamflow AI</a:t>
            </a:r>
            <a:endParaRPr sz="2120" b="1" dirty="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27" name="Google Shape;427;p47"/>
          <p:cNvPicPr preferRelativeResize="0"/>
          <p:nvPr/>
        </p:nvPicPr>
        <p:blipFill rotWithShape="1">
          <a:blip r:embed="rId3">
            <a:alphaModFix/>
          </a:blip>
          <a:srcRect l="39" r="29"/>
          <a:stretch/>
        </p:blipFill>
        <p:spPr>
          <a:xfrm>
            <a:off x="3906450" y="633567"/>
            <a:ext cx="4614152" cy="384785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28" name="Google Shape;428;p47"/>
          <p:cNvGrpSpPr/>
          <p:nvPr/>
        </p:nvGrpSpPr>
        <p:grpSpPr>
          <a:xfrm>
            <a:off x="238200" y="626750"/>
            <a:ext cx="4745925" cy="1946025"/>
            <a:chOff x="238200" y="626750"/>
            <a:chExt cx="4745925" cy="1946025"/>
          </a:xfrm>
        </p:grpSpPr>
        <p:pic>
          <p:nvPicPr>
            <p:cNvPr id="429" name="Google Shape;429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6450" y="626750"/>
              <a:ext cx="2594700" cy="1946025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430" name="Google Shape;430;p47"/>
            <p:cNvCxnSpPr/>
            <p:nvPr/>
          </p:nvCxnSpPr>
          <p:spPr>
            <a:xfrm>
              <a:off x="2510925" y="1320600"/>
              <a:ext cx="2473200" cy="363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31" name="Google Shape;431;p47"/>
            <p:cNvSpPr/>
            <p:nvPr/>
          </p:nvSpPr>
          <p:spPr>
            <a:xfrm rot="5400000">
              <a:off x="86100" y="1472688"/>
              <a:ext cx="642900" cy="338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7"/>
            <p:cNvSpPr/>
            <p:nvPr/>
          </p:nvSpPr>
          <p:spPr>
            <a:xfrm>
              <a:off x="1711725" y="1920125"/>
              <a:ext cx="451800" cy="4692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47"/>
          <p:cNvGrpSpPr/>
          <p:nvPr/>
        </p:nvGrpSpPr>
        <p:grpSpPr>
          <a:xfrm>
            <a:off x="238200" y="2559700"/>
            <a:ext cx="5581925" cy="1946025"/>
            <a:chOff x="238200" y="2559700"/>
            <a:chExt cx="5581925" cy="1946025"/>
          </a:xfrm>
        </p:grpSpPr>
        <p:pic>
          <p:nvPicPr>
            <p:cNvPr id="434" name="Google Shape;434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6450" y="2559700"/>
              <a:ext cx="2594700" cy="1946025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435" name="Google Shape;435;p47"/>
            <p:cNvCxnSpPr/>
            <p:nvPr/>
          </p:nvCxnSpPr>
          <p:spPr>
            <a:xfrm rot="10800000" flipH="1">
              <a:off x="2636825" y="2857575"/>
              <a:ext cx="3183300" cy="1230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36" name="Google Shape;436;p47"/>
            <p:cNvSpPr/>
            <p:nvPr/>
          </p:nvSpPr>
          <p:spPr>
            <a:xfrm rot="5400000">
              <a:off x="86100" y="3363350"/>
              <a:ext cx="642900" cy="338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7"/>
            <p:cNvSpPr/>
            <p:nvPr/>
          </p:nvSpPr>
          <p:spPr>
            <a:xfrm>
              <a:off x="1711725" y="3854150"/>
              <a:ext cx="451800" cy="4692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47"/>
          <p:cNvGrpSpPr/>
          <p:nvPr/>
        </p:nvGrpSpPr>
        <p:grpSpPr>
          <a:xfrm>
            <a:off x="7275" y="4505725"/>
            <a:ext cx="9136685" cy="800400"/>
            <a:chOff x="7275" y="4505725"/>
            <a:chExt cx="9144000" cy="800400"/>
          </a:xfrm>
        </p:grpSpPr>
        <p:sp>
          <p:nvSpPr>
            <p:cNvPr id="439" name="Google Shape;439;p47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0" name="Google Shape;440;p4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47"/>
            <p:cNvPicPr preferRelativeResize="0"/>
            <p:nvPr/>
          </p:nvPicPr>
          <p:blipFill rotWithShape="1">
            <a:blip r:embed="rId7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42" name="Google Shape;442;p47"/>
            <p:cNvSpPr txBox="1"/>
            <p:nvPr/>
          </p:nvSpPr>
          <p:spPr>
            <a:xfrm>
              <a:off x="6374725" y="4505725"/>
              <a:ext cx="2769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Future Streamflow Across the U.S.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Dr. Zachary Hoylman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Montana Climate Office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800"/>
                <a:t>UM Geosciences Seminar (10/21/2024)</a:t>
              </a:r>
              <a:endParaRPr sz="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8"/>
          <p:cNvSpPr txBox="1"/>
          <p:nvPr/>
        </p:nvSpPr>
        <p:spPr>
          <a:xfrm>
            <a:off x="3" y="-6"/>
            <a:ext cx="84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000000"/>
                </a:solidFill>
              </a:rPr>
              <a:t>Questions?</a:t>
            </a:r>
            <a:endParaRPr sz="3400" b="1">
              <a:solidFill>
                <a:srgbClr val="000000"/>
              </a:solidFill>
            </a:endParaRPr>
          </a:p>
        </p:txBody>
      </p:sp>
      <p:sp>
        <p:nvSpPr>
          <p:cNvPr id="448" name="Google Shape;448;p48"/>
          <p:cNvSpPr txBox="1"/>
          <p:nvPr/>
        </p:nvSpPr>
        <p:spPr>
          <a:xfrm>
            <a:off x="-1055425" y="2493288"/>
            <a:ext cx="6727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" sz="2400" u="sng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zachary.hoylman@umontana.edu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9902" y="886350"/>
            <a:ext cx="2945750" cy="10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8"/>
          <p:cNvSpPr txBox="1"/>
          <p:nvPr/>
        </p:nvSpPr>
        <p:spPr>
          <a:xfrm>
            <a:off x="120819" y="3011792"/>
            <a:ext cx="7435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91440" marR="0" lvl="0" indent="-107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700"/>
              <a:buFont typeface="Calibri"/>
              <a:buChar char=" "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Web Resources:</a:t>
            </a:r>
            <a:endParaRPr sz="1100"/>
          </a:p>
          <a:p>
            <a:pPr marL="91440" marR="0" lvl="0" indent="-1079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1700"/>
              <a:buFont typeface="Calibri"/>
              <a:buChar char=" "/>
            </a:pPr>
            <a:r>
              <a:rPr lang="en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MCO Web Page: </a:t>
            </a:r>
            <a:r>
              <a:rPr lang="en" sz="17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https://climate.umt.edu/</a:t>
            </a: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-1079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1700"/>
              <a:buFont typeface="Calibri"/>
              <a:buChar char=" "/>
            </a:pPr>
            <a:r>
              <a:rPr lang="en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Climate Data Explorer: </a:t>
            </a:r>
            <a:r>
              <a:rPr lang="en" sz="17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https://mco.cfc.umt.edu/datasets/</a:t>
            </a: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-1079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1700"/>
              <a:buFont typeface="Calibri"/>
              <a:buChar char=" 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Drought Dashboard</a:t>
            </a:r>
            <a:r>
              <a:rPr lang="en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17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https://drought.climate.umt.edu/</a:t>
            </a:r>
            <a:r>
              <a:rPr lang="en" sz="17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-1079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1700"/>
              <a:buFont typeface="Calibri"/>
              <a:buChar char=" "/>
            </a:pPr>
            <a:r>
              <a:rPr lang="en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Montana Mesonet: </a:t>
            </a:r>
            <a:r>
              <a:rPr lang="en" sz="17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https://climate.umt.edu/mesonet/</a:t>
            </a: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None/>
            </a:pPr>
            <a:endParaRPr sz="17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None/>
            </a:pPr>
            <a:endParaRPr sz="17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None/>
            </a:pPr>
            <a:endParaRPr sz="17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48"/>
          <p:cNvPicPr preferRelativeResize="0"/>
          <p:nvPr/>
        </p:nvPicPr>
        <p:blipFill rotWithShape="1">
          <a:blip r:embed="rId9">
            <a:alphaModFix/>
          </a:blip>
          <a:srcRect t="5338" r="13539"/>
          <a:stretch/>
        </p:blipFill>
        <p:spPr>
          <a:xfrm>
            <a:off x="4613375" y="65175"/>
            <a:ext cx="2220675" cy="32418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2" name="Google Shape;452;p48"/>
          <p:cNvPicPr preferRelativeResize="0"/>
          <p:nvPr/>
        </p:nvPicPr>
        <p:blipFill rotWithShape="1">
          <a:blip r:embed="rId10">
            <a:alphaModFix/>
          </a:blip>
          <a:srcRect t="5338"/>
          <a:stretch/>
        </p:blipFill>
        <p:spPr>
          <a:xfrm>
            <a:off x="6878300" y="65175"/>
            <a:ext cx="2220675" cy="32418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3" name="Google Shape;453;p48"/>
          <p:cNvPicPr preferRelativeResize="0"/>
          <p:nvPr/>
        </p:nvPicPr>
        <p:blipFill rotWithShape="1">
          <a:blip r:embed="rId11">
            <a:alphaModFix/>
          </a:blip>
          <a:srcRect t="38496" b="22249"/>
          <a:stretch/>
        </p:blipFill>
        <p:spPr>
          <a:xfrm>
            <a:off x="5764451" y="3354700"/>
            <a:ext cx="3334525" cy="17452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0"/>
          <p:cNvSpPr txBox="1">
            <a:spLocks noGrp="1"/>
          </p:cNvSpPr>
          <p:nvPr>
            <p:ph type="ctrTitle"/>
          </p:nvPr>
        </p:nvSpPr>
        <p:spPr>
          <a:xfrm>
            <a:off x="311700" y="127700"/>
            <a:ext cx="85206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u="sng">
                <a:latin typeface="Bree Serif"/>
                <a:ea typeface="Bree Serif"/>
                <a:cs typeface="Bree Serif"/>
                <a:sym typeface="Bree Serif"/>
              </a:rPr>
              <a:t>The Montana Climate Office</a:t>
            </a:r>
            <a:endParaRPr sz="3480" u="sng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34" name="Google Shape;1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800" y="582619"/>
            <a:ext cx="1128961" cy="130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8416" y="579677"/>
            <a:ext cx="1130138" cy="131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7470" y="576623"/>
            <a:ext cx="1128961" cy="1319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4306" y="576635"/>
            <a:ext cx="1128961" cy="1319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92440" y="581438"/>
            <a:ext cx="1128961" cy="130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9018" y="583604"/>
            <a:ext cx="1128961" cy="1305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66400" y="570888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37432" y="580778"/>
            <a:ext cx="1128961" cy="131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3917" y="1896065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49592" y="1876150"/>
            <a:ext cx="1124712" cy="13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03829" y="1878656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326430" y="1826184"/>
            <a:ext cx="1124712" cy="1331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394567" y="1824013"/>
            <a:ext cx="1124712" cy="13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577967" y="1826534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449013" y="1826338"/>
            <a:ext cx="1124712" cy="133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306925" y="3212075"/>
            <a:ext cx="1124712" cy="133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666388" y="1826525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346838" y="3212075"/>
            <a:ext cx="1124712" cy="133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392600" y="3212075"/>
            <a:ext cx="1124712" cy="133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0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412863" y="3157413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478263" y="3157225"/>
            <a:ext cx="1124712" cy="133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0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611125" y="3157419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0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666400" y="3152725"/>
            <a:ext cx="1124712" cy="134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0"/>
          <p:cNvPicPr preferRelativeResize="0"/>
          <p:nvPr/>
        </p:nvPicPr>
        <p:blipFill rotWithShape="1">
          <a:blip r:embed="rId25">
            <a:alphaModFix/>
          </a:blip>
          <a:srcRect b="20829"/>
          <a:stretch/>
        </p:blipFill>
        <p:spPr>
          <a:xfrm>
            <a:off x="225200" y="3209572"/>
            <a:ext cx="1124700" cy="106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0"/>
          <p:cNvSpPr txBox="1"/>
          <p:nvPr/>
        </p:nvSpPr>
        <p:spPr>
          <a:xfrm>
            <a:off x="264525" y="4179425"/>
            <a:ext cx="1081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dk1"/>
                </a:solidFill>
              </a:rPr>
              <a:t>CHRISTINE LAYEUX</a:t>
            </a:r>
            <a:endParaRPr sz="700" b="1">
              <a:solidFill>
                <a:schemeClr val="dk1"/>
              </a:solidFill>
            </a:endParaRPr>
          </a:p>
        </p:txBody>
      </p:sp>
      <p:grpSp>
        <p:nvGrpSpPr>
          <p:cNvPr id="159" name="Google Shape;159;p30"/>
          <p:cNvGrpSpPr/>
          <p:nvPr/>
        </p:nvGrpSpPr>
        <p:grpSpPr>
          <a:xfrm>
            <a:off x="7275" y="4505725"/>
            <a:ext cx="9136685" cy="800400"/>
            <a:chOff x="7275" y="4505725"/>
            <a:chExt cx="9144000" cy="800400"/>
          </a:xfrm>
        </p:grpSpPr>
        <p:sp>
          <p:nvSpPr>
            <p:cNvPr id="160" name="Google Shape;160;p30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61" name="Google Shape;161;p30"/>
            <p:cNvPicPr preferRelativeResize="0"/>
            <p:nvPr/>
          </p:nvPicPr>
          <p:blipFill>
            <a:blip r:embed="rId26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30"/>
            <p:cNvPicPr preferRelativeResize="0"/>
            <p:nvPr/>
          </p:nvPicPr>
          <p:blipFill rotWithShape="1">
            <a:blip r:embed="rId27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63" name="Google Shape;163;p30"/>
            <p:cNvSpPr txBox="1"/>
            <p:nvPr/>
          </p:nvSpPr>
          <p:spPr>
            <a:xfrm>
              <a:off x="6374725" y="4505725"/>
              <a:ext cx="2769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Climate, Drought &amp; Change in MT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Dr. Zachary Hoylman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Montana Climate Office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dk1"/>
                  </a:solidFill>
                </a:rPr>
                <a:t>NWS Partner Meeting </a:t>
              </a:r>
              <a:r>
                <a:rPr lang="en" sz="800"/>
                <a:t>(11/6/2024)</a:t>
              </a:r>
              <a:endParaRPr sz="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/>
            </a:p>
          </p:txBody>
        </p:sp>
      </p:grpSp>
      <p:pic>
        <p:nvPicPr>
          <p:cNvPr id="164" name="Google Shape;164;p30"/>
          <p:cNvPicPr preferRelativeResize="0"/>
          <p:nvPr/>
        </p:nvPicPr>
        <p:blipFill rotWithShape="1">
          <a:blip r:embed="rId28">
            <a:alphaModFix/>
          </a:blip>
          <a:srcRect r="1322" b="1681"/>
          <a:stretch/>
        </p:blipFill>
        <p:spPr>
          <a:xfrm>
            <a:off x="7784925" y="3216825"/>
            <a:ext cx="920599" cy="91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0"/>
          <p:cNvPicPr preferRelativeResize="0"/>
          <p:nvPr/>
        </p:nvPicPr>
        <p:blipFill rotWithShape="1">
          <a:blip r:embed="rId29">
            <a:alphaModFix/>
          </a:blip>
          <a:srcRect l="2799" b="3241"/>
          <a:stretch/>
        </p:blipFill>
        <p:spPr>
          <a:xfrm>
            <a:off x="358025" y="3288625"/>
            <a:ext cx="894800" cy="8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690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Climate, Drought and Change Across Montana</a:t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71" name="Google Shape;171;p31"/>
          <p:cNvPicPr preferRelativeResize="0"/>
          <p:nvPr/>
        </p:nvPicPr>
        <p:blipFill rotWithShape="1">
          <a:blip r:embed="rId3">
            <a:alphaModFix/>
          </a:blip>
          <a:srcRect t="18101" b="9054"/>
          <a:stretch/>
        </p:blipFill>
        <p:spPr>
          <a:xfrm>
            <a:off x="4960975" y="669000"/>
            <a:ext cx="3851097" cy="373852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2" name="Google Shape;172;p31"/>
          <p:cNvSpPr txBox="1"/>
          <p:nvPr/>
        </p:nvSpPr>
        <p:spPr>
          <a:xfrm>
            <a:off x="135050" y="1285900"/>
            <a:ext cx="4511100" cy="3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 b="1">
                <a:solidFill>
                  <a:schemeClr val="dk1"/>
                </a:solidFill>
              </a:rPr>
              <a:t>Deploying foundational climate infrastructure</a:t>
            </a:r>
            <a:endParaRPr sz="18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 b="1">
                <a:solidFill>
                  <a:schemeClr val="dk1"/>
                </a:solidFill>
              </a:rPr>
              <a:t>Developing drought informatics for Montana</a:t>
            </a:r>
            <a:endParaRPr sz="18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 b="1">
                <a:solidFill>
                  <a:schemeClr val="dk1"/>
                </a:solidFill>
              </a:rPr>
              <a:t>Assessing change and promoting future minded assessments</a:t>
            </a:r>
            <a:endParaRPr sz="1800" b="1">
              <a:solidFill>
                <a:schemeClr val="dk1"/>
              </a:solidFill>
            </a:endParaRPr>
          </a:p>
        </p:txBody>
      </p:sp>
      <p:grpSp>
        <p:nvGrpSpPr>
          <p:cNvPr id="173" name="Google Shape;173;p31"/>
          <p:cNvGrpSpPr/>
          <p:nvPr/>
        </p:nvGrpSpPr>
        <p:grpSpPr>
          <a:xfrm>
            <a:off x="7275" y="4505725"/>
            <a:ext cx="9136685" cy="800400"/>
            <a:chOff x="7275" y="4505725"/>
            <a:chExt cx="9144000" cy="800400"/>
          </a:xfrm>
        </p:grpSpPr>
        <p:sp>
          <p:nvSpPr>
            <p:cNvPr id="174" name="Google Shape;174;p31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5" name="Google Shape;17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31"/>
            <p:cNvPicPr preferRelativeResize="0"/>
            <p:nvPr/>
          </p:nvPicPr>
          <p:blipFill rotWithShape="1">
            <a:blip r:embed="rId5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77" name="Google Shape;177;p31"/>
            <p:cNvSpPr txBox="1"/>
            <p:nvPr/>
          </p:nvSpPr>
          <p:spPr>
            <a:xfrm>
              <a:off x="6374725" y="4505725"/>
              <a:ext cx="2769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Climate, Drought &amp; Change in MT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Dr. Zachary Hoylman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Montana Climate Office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dk1"/>
                  </a:solidFill>
                </a:rPr>
                <a:t>NWS Partner Meeting </a:t>
              </a:r>
              <a:r>
                <a:rPr lang="en" sz="800"/>
                <a:t>(11/6/2024)</a:t>
              </a:r>
              <a:endParaRPr sz="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690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Deploying Foundational Climate Infrastructure 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" name="Google Shape;183;p32"/>
          <p:cNvGrpSpPr/>
          <p:nvPr/>
        </p:nvGrpSpPr>
        <p:grpSpPr>
          <a:xfrm>
            <a:off x="7275" y="4505725"/>
            <a:ext cx="9136685" cy="800400"/>
            <a:chOff x="7275" y="4505725"/>
            <a:chExt cx="9144000" cy="800400"/>
          </a:xfrm>
        </p:grpSpPr>
        <p:sp>
          <p:nvSpPr>
            <p:cNvPr id="184" name="Google Shape;184;p32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5" name="Google Shape;185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32"/>
            <p:cNvPicPr preferRelativeResize="0"/>
            <p:nvPr/>
          </p:nvPicPr>
          <p:blipFill rotWithShape="1">
            <a:blip r:embed="rId4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87" name="Google Shape;187;p32"/>
            <p:cNvSpPr txBox="1"/>
            <p:nvPr/>
          </p:nvSpPr>
          <p:spPr>
            <a:xfrm>
              <a:off x="6374725" y="4505725"/>
              <a:ext cx="2769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Climate, Drought &amp; Change in MT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Dr. Zachary Hoylman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Montana Climate Office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dk1"/>
                  </a:solidFill>
                </a:rPr>
                <a:t>NWS Partner Meeting </a:t>
              </a:r>
              <a:r>
                <a:rPr lang="en" sz="800"/>
                <a:t>(11/6/2024)</a:t>
              </a:r>
              <a:endParaRPr sz="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/>
            </a:p>
          </p:txBody>
        </p:sp>
      </p:grpSp>
      <p:pic>
        <p:nvPicPr>
          <p:cNvPr id="188" name="Google Shape;18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669000"/>
            <a:ext cx="2847797" cy="36843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9" name="Google Shape;18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52600" y="669000"/>
            <a:ext cx="2847801" cy="36843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0" name="Google Shape;190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2800" y="669000"/>
            <a:ext cx="2847801" cy="36843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3"/>
          <p:cNvPicPr preferRelativeResize="0"/>
          <p:nvPr/>
        </p:nvPicPr>
        <p:blipFill rotWithShape="1">
          <a:blip r:embed="rId3">
            <a:alphaModFix/>
          </a:blip>
          <a:srcRect l="7450" r="7297"/>
          <a:stretch/>
        </p:blipFill>
        <p:spPr>
          <a:xfrm rot="5400000">
            <a:off x="-20799" y="893026"/>
            <a:ext cx="3827650" cy="330099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6" name="Google Shape;196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C34"/>
              </a:buClr>
              <a:buSzPts val="2800"/>
              <a:buFont typeface="Arial"/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Montana Mesonet: Building the HydroMet</a:t>
            </a:r>
            <a:br>
              <a:rPr lang="en">
                <a:latin typeface="Bree Serif"/>
                <a:ea typeface="Bree Serif"/>
                <a:cs typeface="Bree Serif"/>
                <a:sym typeface="Bree Serif"/>
              </a:rPr>
            </a:br>
            <a:br>
              <a:rPr lang="en">
                <a:latin typeface="Bree Serif"/>
                <a:ea typeface="Bree Serif"/>
                <a:cs typeface="Bree Serif"/>
                <a:sym typeface="Bree Serif"/>
              </a:rPr>
            </a:b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97" name="Google Shape;197;p33" descr="Icon, qr cod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9537" y="883708"/>
            <a:ext cx="915336" cy="706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0603" y="2425467"/>
            <a:ext cx="1957795" cy="533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50603" y="3067307"/>
            <a:ext cx="1643496" cy="60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43635" y="1780664"/>
            <a:ext cx="2129247" cy="60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42950" y="785223"/>
            <a:ext cx="965448" cy="96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50603" y="3752014"/>
            <a:ext cx="1538052" cy="53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3"/>
          <p:cNvPicPr preferRelativeResize="0"/>
          <p:nvPr/>
        </p:nvPicPr>
        <p:blipFill rotWithShape="1">
          <a:blip r:embed="rId10">
            <a:alphaModFix/>
          </a:blip>
          <a:srcRect l="1343" r="1333" b="2362"/>
          <a:stretch/>
        </p:blipFill>
        <p:spPr>
          <a:xfrm>
            <a:off x="3709850" y="629700"/>
            <a:ext cx="3090801" cy="387602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04" name="Google Shape;204;p33"/>
          <p:cNvGrpSpPr/>
          <p:nvPr/>
        </p:nvGrpSpPr>
        <p:grpSpPr>
          <a:xfrm>
            <a:off x="7275" y="4505725"/>
            <a:ext cx="9136685" cy="800400"/>
            <a:chOff x="7275" y="4505725"/>
            <a:chExt cx="9144000" cy="800400"/>
          </a:xfrm>
        </p:grpSpPr>
        <p:sp>
          <p:nvSpPr>
            <p:cNvPr id="205" name="Google Shape;205;p33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6" name="Google Shape;206;p3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33"/>
            <p:cNvPicPr preferRelativeResize="0"/>
            <p:nvPr/>
          </p:nvPicPr>
          <p:blipFill rotWithShape="1">
            <a:blip r:embed="rId12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08" name="Google Shape;208;p33"/>
            <p:cNvSpPr txBox="1"/>
            <p:nvPr/>
          </p:nvSpPr>
          <p:spPr>
            <a:xfrm>
              <a:off x="6374725" y="4505725"/>
              <a:ext cx="2769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Climate, Drought &amp; Change in MT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Dr. Zachary Hoylman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Montana Climate Office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dk1"/>
                  </a:solidFill>
                </a:rPr>
                <a:t>NWS Partner Meeting </a:t>
              </a:r>
              <a:r>
                <a:rPr lang="en" sz="800"/>
                <a:t>(11/6/2024)</a:t>
              </a:r>
              <a:endParaRPr sz="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4"/>
          <p:cNvPicPr preferRelativeResize="0"/>
          <p:nvPr/>
        </p:nvPicPr>
        <p:blipFill rotWithShape="1">
          <a:blip r:embed="rId3">
            <a:alphaModFix/>
          </a:blip>
          <a:srcRect t="2188" b="544"/>
          <a:stretch/>
        </p:blipFill>
        <p:spPr>
          <a:xfrm>
            <a:off x="69425" y="568438"/>
            <a:ext cx="5367597" cy="386728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4" name="Google Shape;21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05" y="1250475"/>
            <a:ext cx="5161966" cy="251082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5" name="Google Shape;215;p34"/>
          <p:cNvPicPr preferRelativeResize="0"/>
          <p:nvPr/>
        </p:nvPicPr>
        <p:blipFill rotWithShape="1">
          <a:blip r:embed="rId5">
            <a:alphaModFix/>
          </a:blip>
          <a:srcRect b="2410"/>
          <a:stretch/>
        </p:blipFill>
        <p:spPr>
          <a:xfrm>
            <a:off x="5584625" y="85775"/>
            <a:ext cx="3499950" cy="4419951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6" name="Google Shape;216;p34"/>
          <p:cNvSpPr txBox="1"/>
          <p:nvPr/>
        </p:nvSpPr>
        <p:spPr>
          <a:xfrm>
            <a:off x="901250" y="-23650"/>
            <a:ext cx="4719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u="sng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Montana Mesonet</a:t>
            </a:r>
            <a:endParaRPr u="sng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217" name="Google Shape;217;p34"/>
          <p:cNvGrpSpPr/>
          <p:nvPr/>
        </p:nvGrpSpPr>
        <p:grpSpPr>
          <a:xfrm>
            <a:off x="7275" y="4505725"/>
            <a:ext cx="9136685" cy="800400"/>
            <a:chOff x="7275" y="4505725"/>
            <a:chExt cx="9144000" cy="800400"/>
          </a:xfrm>
        </p:grpSpPr>
        <p:sp>
          <p:nvSpPr>
            <p:cNvPr id="218" name="Google Shape;218;p34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9" name="Google Shape;219;p3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34"/>
            <p:cNvPicPr preferRelativeResize="0"/>
            <p:nvPr/>
          </p:nvPicPr>
          <p:blipFill rotWithShape="1">
            <a:blip r:embed="rId7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21" name="Google Shape;221;p34"/>
            <p:cNvSpPr txBox="1"/>
            <p:nvPr/>
          </p:nvSpPr>
          <p:spPr>
            <a:xfrm>
              <a:off x="6374725" y="4505725"/>
              <a:ext cx="2769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Climate, Drought &amp; Change in MT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Dr. Zachary Hoylman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Montana Climate Office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dk1"/>
                  </a:solidFill>
                </a:rPr>
                <a:t>NWS Partner Meeting </a:t>
              </a:r>
              <a:r>
                <a:rPr lang="en" sz="800"/>
                <a:t>(11/6/2024)</a:t>
              </a:r>
              <a:endParaRPr sz="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25" y="601075"/>
            <a:ext cx="8860549" cy="44735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7" name="Google Shape;227;p35"/>
          <p:cNvSpPr txBox="1"/>
          <p:nvPr/>
        </p:nvSpPr>
        <p:spPr>
          <a:xfrm>
            <a:off x="63500" y="-76025"/>
            <a:ext cx="8164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u="sng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Mesonet Data at you Fingertips</a:t>
            </a:r>
            <a:endParaRPr u="sng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28" name="Google Shape;228;p35"/>
          <p:cNvSpPr txBox="1"/>
          <p:nvPr/>
        </p:nvSpPr>
        <p:spPr>
          <a:xfrm>
            <a:off x="6002920" y="89200"/>
            <a:ext cx="322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mesonet.climate.umt.edu</a:t>
            </a:r>
            <a:r>
              <a:rPr lang="en-US" dirty="0"/>
              <a:t>/dash/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690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4" name="Google Shape;234;p36"/>
          <p:cNvPicPr preferRelativeResize="0"/>
          <p:nvPr/>
        </p:nvPicPr>
        <p:blipFill rotWithShape="1">
          <a:blip r:embed="rId3">
            <a:alphaModFix/>
          </a:blip>
          <a:srcRect b="17375"/>
          <a:stretch/>
        </p:blipFill>
        <p:spPr>
          <a:xfrm>
            <a:off x="2775100" y="2487150"/>
            <a:ext cx="3257350" cy="201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6"/>
          <p:cNvSpPr txBox="1"/>
          <p:nvPr/>
        </p:nvSpPr>
        <p:spPr>
          <a:xfrm>
            <a:off x="6980150" y="3988119"/>
            <a:ext cx="225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https://www.climate.gov/</a:t>
            </a:r>
            <a:endParaRPr sz="1100"/>
          </a:p>
        </p:txBody>
      </p:sp>
      <p:pic>
        <p:nvPicPr>
          <p:cNvPr id="236" name="Google Shape;23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900" y="76200"/>
            <a:ext cx="4181332" cy="2374225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7" name="Google Shape;237;p36"/>
          <p:cNvSpPr/>
          <p:nvPr/>
        </p:nvSpPr>
        <p:spPr>
          <a:xfrm rot="10800000" flipH="1">
            <a:off x="741619" y="2719444"/>
            <a:ext cx="1323600" cy="12279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6"/>
          <p:cNvSpPr/>
          <p:nvPr/>
        </p:nvSpPr>
        <p:spPr>
          <a:xfrm rot="5400000" flipH="1">
            <a:off x="6691969" y="2498269"/>
            <a:ext cx="1323600" cy="12279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9" name="Google Shape;23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5055" y="76200"/>
            <a:ext cx="3228295" cy="2290501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40" name="Google Shape;240;p36"/>
          <p:cNvGrpSpPr/>
          <p:nvPr/>
        </p:nvGrpSpPr>
        <p:grpSpPr>
          <a:xfrm>
            <a:off x="7275" y="4505725"/>
            <a:ext cx="9136685" cy="800400"/>
            <a:chOff x="7275" y="4505725"/>
            <a:chExt cx="9144000" cy="800400"/>
          </a:xfrm>
        </p:grpSpPr>
        <p:sp>
          <p:nvSpPr>
            <p:cNvPr id="241" name="Google Shape;241;p36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2" name="Google Shape;242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36"/>
            <p:cNvPicPr preferRelativeResize="0"/>
            <p:nvPr/>
          </p:nvPicPr>
          <p:blipFill rotWithShape="1">
            <a:blip r:embed="rId7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44" name="Google Shape;244;p36"/>
            <p:cNvSpPr txBox="1"/>
            <p:nvPr/>
          </p:nvSpPr>
          <p:spPr>
            <a:xfrm>
              <a:off x="6374725" y="4505725"/>
              <a:ext cx="2769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Climate, Drought &amp; Change in MT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Dr. Zachary Hoylman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Montana Climate Office</a:t>
              </a:r>
              <a:endParaRPr sz="8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dk1"/>
                  </a:solidFill>
                </a:rPr>
                <a:t>NWS Partner Meeting </a:t>
              </a:r>
              <a:r>
                <a:rPr lang="en" sz="800"/>
                <a:t>(11/6/2024)</a:t>
              </a:r>
              <a:endParaRPr sz="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922</Words>
  <Application>Microsoft Macintosh PowerPoint</Application>
  <PresentationFormat>On-screen Show (16:9)</PresentationFormat>
  <Paragraphs>161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Bree Serif</vt:lpstr>
      <vt:lpstr>Calibri</vt:lpstr>
      <vt:lpstr>Play</vt:lpstr>
      <vt:lpstr>Lexend</vt:lpstr>
      <vt:lpstr>Arial</vt:lpstr>
      <vt:lpstr>Simple Light</vt:lpstr>
      <vt:lpstr>Simple Light</vt:lpstr>
      <vt:lpstr>Understanding Climate, Drought and Change Across Montana</vt:lpstr>
      <vt:lpstr>PowerPoint Presentation</vt:lpstr>
      <vt:lpstr>The Montana Climate Office</vt:lpstr>
      <vt:lpstr>Climate, Drought and Change Across Montana</vt:lpstr>
      <vt:lpstr>Deploying Foundational Climate Infrastructure   </vt:lpstr>
      <vt:lpstr>Montana Mesonet: Building the HydroMet  </vt:lpstr>
      <vt:lpstr>PowerPoint Presentation</vt:lpstr>
      <vt:lpstr>PowerPoint Presentation</vt:lpstr>
      <vt:lpstr>PowerPoint Presentation</vt:lpstr>
      <vt:lpstr>Developing Drought Informatics for Montana    </vt:lpstr>
      <vt:lpstr>Montana’s Drought Monitoring Process</vt:lpstr>
      <vt:lpstr>The UMRB Drought Dashboard</vt:lpstr>
      <vt:lpstr>The UMRB Drought Dashboard Data, data &amp; more data!</vt:lpstr>
      <vt:lpstr>Soil Moisture in the UMRB Mesonet &lt;|&gt; Models</vt:lpstr>
      <vt:lpstr>Advancing Monitoring with AI</vt:lpstr>
      <vt:lpstr>Real-Time Streamflow Percentiles in Ungaged Basins  Using AI &amp; Deep Learning</vt:lpstr>
      <vt:lpstr>Assessing Change and Promoting Future-Minded Drought Assessments      </vt:lpstr>
      <vt:lpstr>Forms of Climate Non-stationarity – 60 Years Idealized…</vt:lpstr>
      <vt:lpstr>Non-stationarity is Complicated in Natural Systems</vt:lpstr>
      <vt:lpstr>Non-stationarity in Surface Water: Appling Future Climate to Streamflow AI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Hoylman, Zachary</cp:lastModifiedBy>
  <cp:revision>3</cp:revision>
  <dcterms:modified xsi:type="dcterms:W3CDTF">2024-11-06T15:28:44Z</dcterms:modified>
</cp:coreProperties>
</file>