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75" r:id="rId4"/>
    <p:sldId id="276" r:id="rId5"/>
    <p:sldId id="269" r:id="rId6"/>
    <p:sldId id="259" r:id="rId7"/>
    <p:sldId id="273" r:id="rId8"/>
    <p:sldId id="278" r:id="rId9"/>
    <p:sldId id="277" r:id="rId10"/>
    <p:sldId id="270" r:id="rId11"/>
    <p:sldId id="272" r:id="rId12"/>
    <p:sldId id="279" r:id="rId13"/>
    <p:sldId id="260" r:id="rId14"/>
    <p:sldId id="262" r:id="rId15"/>
    <p:sldId id="258" r:id="rId16"/>
    <p:sldId id="280" r:id="rId17"/>
    <p:sldId id="261" r:id="rId18"/>
    <p:sldId id="271" r:id="rId19"/>
    <p:sldId id="263" r:id="rId20"/>
    <p:sldId id="264" r:id="rId21"/>
    <p:sldId id="265" r:id="rId22"/>
    <p:sldId id="266" r:id="rId23"/>
    <p:sldId id="267" r:id="rId24"/>
    <p:sldId id="268" r:id="rId25"/>
  </p:sldIdLst>
  <p:sldSz cx="9144000" cy="5143500" type="screen16x9"/>
  <p:notesSz cx="6858000" cy="9144000"/>
  <p:embeddedFontLst>
    <p:embeddedFont>
      <p:font typeface="Bree Serif" panose="02000503040000020004" pitchFamily="2" charset="77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6FF0BC-FE91-4238-B1FF-D04992A9955B}">
  <a:tblStyle styleId="{5C6FF0BC-FE91-4238-B1FF-D04992A9955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10"/>
  </p:normalViewPr>
  <p:slideViewPr>
    <p:cSldViewPr snapToGrid="0">
      <p:cViewPr varScale="1">
        <p:scale>
          <a:sx n="129" d="100"/>
          <a:sy n="129" d="100"/>
        </p:scale>
        <p:origin x="200" y="5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5f6171d2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5f6171d2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69a6609ae2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69a6609ae2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5f6171d2d3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5f6171d2d3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ff8bae73f8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ff8bae73f8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f6171d2d3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f6171d2d3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5f6171d2d3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5f6171d2d3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69a6609ae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69a6609ae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5f6171d2d3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5f6171d2d3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5e76bf4cb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5e76bf4cb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5ba0c8394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5ba0c8394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5f6171d2d3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5f6171d2d3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605d2d28f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605d2d28f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5e76bf4cbc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5e76bf4cbc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5e76bf4cbc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5e76bf4cbc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605d2d28f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605d2d28f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410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f6171d2d3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5f6171d2d3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5f8dc1175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5f8dc1175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5f8dc1175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5f8dc1175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860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5f8dc1175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5f8dc1175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0893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5f8dc1175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5f8dc1175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532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69c199930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69c199930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hyperlink" Target="https://twitter.com/mt_climate" TargetMode="External"/><Relationship Id="rId4" Type="http://schemas.openxmlformats.org/officeDocument/2006/relationships/hyperlink" Target="mailto:zachary.hoylman@umt.edu" TargetMode="Externa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16000"/>
          </a:blip>
          <a:srcRect l="15952" t="16565" r="18045" b="14125"/>
          <a:stretch/>
        </p:blipFill>
        <p:spPr>
          <a:xfrm>
            <a:off x="1554374" y="0"/>
            <a:ext cx="6035253" cy="3168900"/>
          </a:xfrm>
          <a:prstGeom prst="rect">
            <a:avLst/>
          </a:prstGeom>
          <a:noFill/>
          <a:ln>
            <a:noFill/>
          </a:ln>
          <a:effectLst>
            <a:reflection endPos="64000" dist="38100" dir="5400000" fadeDir="5400012" sy="-100000" algn="bl" rotWithShape="0"/>
          </a:effectLst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76200" y="953298"/>
            <a:ext cx="8991600" cy="33799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/>
              <a:t>Considering Non-stationarity in Drought Assessment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/>
              <a:t>Dr. Zachary </a:t>
            </a:r>
            <a:r>
              <a:rPr lang="en" sz="2700" dirty="0" err="1"/>
              <a:t>Hoylman</a:t>
            </a:r>
            <a:endParaRPr sz="3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Montana Climate Office</a:t>
            </a:r>
            <a:br>
              <a:rPr lang="en" sz="1800" dirty="0"/>
            </a:br>
            <a:r>
              <a:rPr lang="en" sz="1800" dirty="0"/>
              <a:t>University of Montana</a:t>
            </a:r>
            <a:endParaRPr sz="1600" dirty="0"/>
          </a:p>
        </p:txBody>
      </p:sp>
      <p:cxnSp>
        <p:nvCxnSpPr>
          <p:cNvPr id="56" name="Google Shape;56;p13"/>
          <p:cNvCxnSpPr/>
          <p:nvPr/>
        </p:nvCxnSpPr>
        <p:spPr>
          <a:xfrm>
            <a:off x="647100" y="3093385"/>
            <a:ext cx="784980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17532"/>
          <a:stretch/>
        </p:blipFill>
        <p:spPr>
          <a:xfrm>
            <a:off x="7626893" y="34224"/>
            <a:ext cx="1440907" cy="118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99" y="76199"/>
            <a:ext cx="1305339" cy="13053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13"/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60" name="Google Shape;60;p13"/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1" name="Google Shape;61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3"/>
            <p:cNvPicPr preferRelativeResize="0"/>
            <p:nvPr/>
          </p:nvPicPr>
          <p:blipFill rotWithShape="1">
            <a:blip r:embed="rId7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3" name="Google Shape;63;p13"/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3"/>
          <p:cNvPicPr preferRelativeResize="0"/>
          <p:nvPr/>
        </p:nvPicPr>
        <p:blipFill rotWithShape="1">
          <a:blip r:embed="rId3">
            <a:alphaModFix amt="16000"/>
          </a:blip>
          <a:srcRect l="15952" t="16565" r="18045" b="14125"/>
          <a:stretch/>
        </p:blipFill>
        <p:spPr>
          <a:xfrm>
            <a:off x="1554374" y="0"/>
            <a:ext cx="6035253" cy="3168900"/>
          </a:xfrm>
          <a:prstGeom prst="rect">
            <a:avLst/>
          </a:prstGeom>
          <a:noFill/>
          <a:ln>
            <a:noFill/>
          </a:ln>
          <a:effectLst>
            <a:reflection endPos="64000" dist="38100" dir="5400000" fadeDir="5400012" sy="-100000" algn="bl" rotWithShape="0"/>
          </a:effectLst>
        </p:spPr>
      </p:pic>
      <p:sp>
        <p:nvSpPr>
          <p:cNvPr id="190" name="Google Shape;190;p23"/>
          <p:cNvSpPr txBox="1">
            <a:spLocks noGrp="1"/>
          </p:cNvSpPr>
          <p:nvPr>
            <p:ph type="ctrTitle"/>
          </p:nvPr>
        </p:nvSpPr>
        <p:spPr>
          <a:xfrm>
            <a:off x="0" y="-311194"/>
            <a:ext cx="9144000" cy="15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33" b="1" u="sng" dirty="0">
                <a:latin typeface="Bree Serif"/>
                <a:ea typeface="Bree Serif"/>
                <a:cs typeface="Bree Serif"/>
                <a:sym typeface="Bree Serif"/>
              </a:rPr>
              <a:t>What about the future?</a:t>
            </a:r>
            <a:endParaRPr sz="3700" b="1" u="sng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96" name="Google Shape;196;p23"/>
          <p:cNvPicPr preferRelativeResize="0"/>
          <p:nvPr/>
        </p:nvPicPr>
        <p:blipFill rotWithShape="1">
          <a:blip r:embed="rId4">
            <a:alphaModFix/>
          </a:blip>
          <a:srcRect r="48221" b="52845"/>
          <a:stretch/>
        </p:blipFill>
        <p:spPr>
          <a:xfrm>
            <a:off x="661461" y="879975"/>
            <a:ext cx="4620677" cy="340465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7" name="Google Shape;19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7775" y="802975"/>
            <a:ext cx="2823499" cy="36649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C02BFFF5-9B5C-A70E-62D0-981093DD89EE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435AB9B5-FB85-DBFA-0F50-F0138CC1C19A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71ADDA57-A883-A8A0-8F9D-EE608FDE937A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2B36A69F-DEDE-D1A7-284E-004F41BD9B5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34914AD6-03D7-0D36-1F0F-ED7AFF7EAF76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20" name="Google Shape;220;p25"/>
          <p:cNvSpPr txBox="1"/>
          <p:nvPr/>
        </p:nvSpPr>
        <p:spPr>
          <a:xfrm>
            <a:off x="1124763" y="0"/>
            <a:ext cx="6894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</a:pPr>
            <a:r>
              <a:rPr lang="en" sz="2800" i="0" u="none" strike="noStrike" cap="none" dirty="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POR-based drought relief is unsustainable</a:t>
            </a:r>
            <a:endParaRPr dirty="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21" name="Google Shape;221;p25"/>
          <p:cNvPicPr preferRelativeResize="0"/>
          <p:nvPr/>
        </p:nvPicPr>
        <p:blipFill rotWithShape="1">
          <a:blip r:embed="rId3">
            <a:alphaModFix/>
          </a:blip>
          <a:srcRect t="4111" b="4111"/>
          <a:stretch/>
        </p:blipFill>
        <p:spPr>
          <a:xfrm>
            <a:off x="25334" y="516472"/>
            <a:ext cx="9093329" cy="417729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5"/>
          <p:cNvSpPr txBox="1"/>
          <p:nvPr/>
        </p:nvSpPr>
        <p:spPr>
          <a:xfrm>
            <a:off x="1148777" y="1518920"/>
            <a:ext cx="6846300" cy="2106900"/>
          </a:xfrm>
          <a:prstGeom prst="rect">
            <a:avLst/>
          </a:prstGeom>
          <a:solidFill>
            <a:srgbClr val="000000">
              <a:alpha val="69800"/>
            </a:srgbClr>
          </a:solidFill>
          <a:ln>
            <a:noFill/>
          </a:ln>
        </p:spPr>
        <p:txBody>
          <a:bodyPr spcFirstLastPara="1" wrap="square" lIns="20075" tIns="20075" rIns="20075" bIns="200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rPr lang="en" sz="2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POR-based drought declarations likely to enter a state of “perpetual drought” by the end of the century.</a:t>
            </a:r>
            <a:endParaRPr sz="28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endParaRPr sz="1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rPr lang="en" sz="2800" b="1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45–135% increase in LFP by 2100</a:t>
            </a:r>
            <a:endParaRPr sz="2800" b="1" u="sng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C21BAE09-261A-0217-C1B3-ED09E2E3D6F5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74BE77DA-11DB-7468-F8CC-64AC28E50881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F93A98D9-5116-DA68-56C7-F2348636840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F01DE1A8-34C1-8D29-B709-A646D7A12A1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770A09D0-0212-BBAA-2B3A-33DA30DDBF73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9;p13">
            <a:extLst>
              <a:ext uri="{FF2B5EF4-FFF2-40B4-BE49-F238E27FC236}">
                <a16:creationId xmlns:a16="http://schemas.microsoft.com/office/drawing/2014/main" id="{8ED79AC5-A974-8B3C-5E47-31F01284539B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5" name="Google Shape;60;p13">
              <a:extLst>
                <a:ext uri="{FF2B5EF4-FFF2-40B4-BE49-F238E27FC236}">
                  <a16:creationId xmlns:a16="http://schemas.microsoft.com/office/drawing/2014/main" id="{A95321BE-B3BB-F95A-C968-19C258E3B49E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" name="Google Shape;61;p13">
              <a:extLst>
                <a:ext uri="{FF2B5EF4-FFF2-40B4-BE49-F238E27FC236}">
                  <a16:creationId xmlns:a16="http://schemas.microsoft.com/office/drawing/2014/main" id="{EF19E534-3515-3321-8B0A-F67BEBF49FBE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62;p13">
              <a:extLst>
                <a:ext uri="{FF2B5EF4-FFF2-40B4-BE49-F238E27FC236}">
                  <a16:creationId xmlns:a16="http://schemas.microsoft.com/office/drawing/2014/main" id="{A296E922-C021-2D50-F463-30FDC34146F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8" name="Google Shape;63;p13">
              <a:extLst>
                <a:ext uri="{FF2B5EF4-FFF2-40B4-BE49-F238E27FC236}">
                  <a16:creationId xmlns:a16="http://schemas.microsoft.com/office/drawing/2014/main" id="{1C5035E3-2962-47DA-1FCB-99FE58BD2178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7EA56C2-89C6-5678-7FD5-A05E831D0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839371"/>
            <a:ext cx="7065566" cy="34975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Google Shape;220;p25">
            <a:extLst>
              <a:ext uri="{FF2B5EF4-FFF2-40B4-BE49-F238E27FC236}">
                <a16:creationId xmlns:a16="http://schemas.microsoft.com/office/drawing/2014/main" id="{2E46E7BD-F1ED-C168-3879-AA3292FD46B0}"/>
              </a:ext>
            </a:extLst>
          </p:cNvPr>
          <p:cNvSpPr txBox="1"/>
          <p:nvPr/>
        </p:nvSpPr>
        <p:spPr>
          <a:xfrm>
            <a:off x="7274" y="-5718"/>
            <a:ext cx="7238351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</a:pPr>
            <a:r>
              <a:rPr lang="en" sz="2800" i="0" u="none" strike="noStrike" cap="none" dirty="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UMRB Drought Dashboard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</a:pPr>
            <a:r>
              <a:rPr lang="en" sz="1600" dirty="0">
                <a:latin typeface="Bree Serif"/>
                <a:ea typeface="Bree Serif"/>
                <a:cs typeface="Bree Serif"/>
                <a:sym typeface="Bree Serif"/>
              </a:rPr>
              <a:t>Based on 30 Year Reference Periods - </a:t>
            </a:r>
            <a:r>
              <a:rPr lang="en-US" sz="1600" dirty="0">
                <a:latin typeface="Bree Serif"/>
                <a:ea typeface="Bree Serif"/>
                <a:cs typeface="Bree Serif"/>
                <a:sym typeface="Bree Serif"/>
              </a:rPr>
              <a:t>https://</a:t>
            </a:r>
            <a:r>
              <a:rPr lang="en-US" sz="1600" dirty="0" err="1">
                <a:latin typeface="Bree Serif"/>
                <a:ea typeface="Bree Serif"/>
                <a:cs typeface="Bree Serif"/>
                <a:sym typeface="Bree Serif"/>
              </a:rPr>
              <a:t>drought.climate.umt.edu</a:t>
            </a:r>
            <a:r>
              <a:rPr lang="en-US" sz="1600" dirty="0">
                <a:latin typeface="Bree Serif"/>
                <a:ea typeface="Bree Serif"/>
                <a:cs typeface="Bree Serif"/>
                <a:sym typeface="Bree Serif"/>
              </a:rPr>
              <a:t>/</a:t>
            </a:r>
            <a:endParaRPr sz="1000" dirty="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348724-A033-6E02-2E46-DECEDFA1A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600" y="175485"/>
            <a:ext cx="1490226" cy="1522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F57429-F20B-BEBD-BB8A-A23F5E5A2E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6"/>
          <a:stretch/>
        </p:blipFill>
        <p:spPr>
          <a:xfrm>
            <a:off x="7245626" y="1826026"/>
            <a:ext cx="1822174" cy="2510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70A2E3-7CDF-035E-71F1-FA8C3EF46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14" y="839371"/>
            <a:ext cx="7065566" cy="3511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49001D-5C52-9306-EAF0-6492F0EAB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7117" y="3475018"/>
            <a:ext cx="3870683" cy="960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368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85850" y="-53750"/>
            <a:ext cx="886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 b="1" dirty="0">
                <a:latin typeface="Bree Serif"/>
                <a:ea typeface="Bree Serif"/>
                <a:cs typeface="Bree Serif"/>
                <a:sym typeface="Bree Serif"/>
              </a:rPr>
              <a:t>Drought monitoring impacted by non-stationarity</a:t>
            </a:r>
            <a:endParaRPr sz="2120" b="1" dirty="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77172" y="342811"/>
            <a:ext cx="7050000" cy="46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 dirty="0">
                <a:solidFill>
                  <a:schemeClr val="dk1"/>
                </a:solidFill>
              </a:rPr>
              <a:t>Under stationary assumptions, </a:t>
            </a:r>
            <a:r>
              <a:rPr lang="en" sz="1500" b="1" dirty="0">
                <a:solidFill>
                  <a:schemeClr val="dk1"/>
                </a:solidFill>
              </a:rPr>
              <a:t>drought severity is exaggerated in locations that are experiencing aridification</a:t>
            </a:r>
            <a:r>
              <a:rPr lang="en" sz="1500" dirty="0">
                <a:solidFill>
                  <a:schemeClr val="dk1"/>
                </a:solidFill>
              </a:rPr>
              <a:t>, and underrepresented in locations that are getting wetter.</a:t>
            </a:r>
            <a:endParaRPr sz="150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 b="1" dirty="0">
                <a:solidFill>
                  <a:schemeClr val="dk1"/>
                </a:solidFill>
              </a:rPr>
              <a:t>This concept applies to other metrics commonly used in drought assessment.</a:t>
            </a:r>
            <a:endParaRPr sz="1500" b="1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 dirty="0">
                <a:solidFill>
                  <a:schemeClr val="dk1"/>
                </a:solidFill>
              </a:rPr>
              <a:t>Opportunity to develop targeted climate adaptation programs where drought is changing - shift from r</a:t>
            </a:r>
            <a:r>
              <a:rPr lang="en" sz="1500" b="1" dirty="0">
                <a:solidFill>
                  <a:schemeClr val="dk1"/>
                </a:solidFill>
              </a:rPr>
              <a:t>eactionary relief paradigm</a:t>
            </a:r>
            <a:r>
              <a:rPr lang="en" sz="1500" dirty="0">
                <a:solidFill>
                  <a:schemeClr val="dk1"/>
                </a:solidFill>
              </a:rPr>
              <a:t> to </a:t>
            </a:r>
            <a:r>
              <a:rPr lang="en" sz="1500" b="1" dirty="0">
                <a:solidFill>
                  <a:schemeClr val="dk1"/>
                </a:solidFill>
              </a:rPr>
              <a:t>adaptive paradigm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 b="1" dirty="0">
                <a:solidFill>
                  <a:schemeClr val="dk1"/>
                </a:solidFill>
              </a:rPr>
              <a:t>Many questions remain:</a:t>
            </a:r>
          </a:p>
          <a:p>
            <a:pPr lvl="1" indent="-323850">
              <a:spcBef>
                <a:spcPts val="1000"/>
              </a:spcBef>
              <a:buClr>
                <a:schemeClr val="dk1"/>
              </a:buClr>
              <a:buSzPts val="1500"/>
              <a:buChar char="●"/>
            </a:pPr>
            <a:r>
              <a:rPr lang="en" b="1" dirty="0">
                <a:solidFill>
                  <a:schemeClr val="dk1"/>
                </a:solidFill>
              </a:rPr>
              <a:t>What timescales are most relevant for different systems? (</a:t>
            </a:r>
            <a:r>
              <a:rPr lang="en" b="1" u="sng" dirty="0">
                <a:solidFill>
                  <a:schemeClr val="dk1"/>
                </a:solidFill>
              </a:rPr>
              <a:t>30-years is not absolute!</a:t>
            </a:r>
            <a:r>
              <a:rPr lang="en" b="1" dirty="0">
                <a:solidFill>
                  <a:schemeClr val="dk1"/>
                </a:solidFill>
              </a:rPr>
              <a:t>)</a:t>
            </a:r>
          </a:p>
          <a:p>
            <a:pPr lvl="1" indent="-323850">
              <a:spcBef>
                <a:spcPts val="1000"/>
              </a:spcBef>
              <a:buClr>
                <a:schemeClr val="dk1"/>
              </a:buClr>
              <a:buSzPts val="1500"/>
              <a:buChar char="●"/>
            </a:pPr>
            <a:r>
              <a:rPr lang="en" b="1" dirty="0">
                <a:solidFill>
                  <a:schemeClr val="dk1"/>
                </a:solidFill>
              </a:rPr>
              <a:t>How can we use longer series? (GAMLSS)</a:t>
            </a:r>
          </a:p>
          <a:p>
            <a:pPr lvl="1" indent="-323850">
              <a:spcBef>
                <a:spcPts val="1000"/>
              </a:spcBef>
              <a:buClr>
                <a:schemeClr val="dk1"/>
              </a:buClr>
              <a:buSzPts val="1500"/>
              <a:buChar char="●"/>
            </a:pPr>
            <a:r>
              <a:rPr lang="en" b="1" dirty="0">
                <a:solidFill>
                  <a:schemeClr val="dk1"/>
                </a:solidFill>
              </a:rPr>
              <a:t>Should we include specific extreme events in shorter reference frames? (Does it help or hinder to capture tails?)</a:t>
            </a:r>
            <a:endParaRPr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500"/>
              <a:buChar char="●"/>
            </a:pPr>
            <a:endParaRPr sz="1500" dirty="0">
              <a:solidFill>
                <a:schemeClr val="dk1"/>
              </a:solidFill>
            </a:endParaRPr>
          </a:p>
        </p:txBody>
      </p:sp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03BF01BC-3C1C-4EDE-4071-5B3C2EEEEC38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89AD5F19-90EC-2F7F-5F6D-4EBD26880B70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F4D3958A-346C-D5BC-3CB7-6769D09D7BC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523843A7-F38D-6E33-7922-21D48625B8F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3862E3BE-5986-B7DF-EBB4-E806035274AB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7F2A61B-5266-7B01-5239-FEFF3FBD9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5" t="14857" r="29904" b="9775"/>
          <a:stretch/>
        </p:blipFill>
        <p:spPr bwMode="auto">
          <a:xfrm>
            <a:off x="7217232" y="342811"/>
            <a:ext cx="1639957" cy="38765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54;p13">
            <a:extLst>
              <a:ext uri="{FF2B5EF4-FFF2-40B4-BE49-F238E27FC236}">
                <a16:creationId xmlns:a16="http://schemas.microsoft.com/office/drawing/2014/main" id="{55658EE3-9ED2-6298-DD28-9EDEF6D85E2C}"/>
              </a:ext>
            </a:extLst>
          </p:cNvPr>
          <p:cNvPicPr preferRelativeResize="0"/>
          <p:nvPr/>
        </p:nvPicPr>
        <p:blipFill rotWithShape="1">
          <a:blip r:embed="rId3">
            <a:alphaModFix amt="16000"/>
          </a:blip>
          <a:srcRect l="15952" t="16565" r="18045" b="14125"/>
          <a:stretch/>
        </p:blipFill>
        <p:spPr>
          <a:xfrm>
            <a:off x="1604998" y="-64815"/>
            <a:ext cx="6035253" cy="3168900"/>
          </a:xfrm>
          <a:prstGeom prst="rect">
            <a:avLst/>
          </a:prstGeom>
          <a:noFill/>
          <a:ln>
            <a:noFill/>
          </a:ln>
          <a:effectLst>
            <a:reflection endPos="64000" dist="38100" dir="5400000" fadeDir="5400012" sy="-100000" algn="bl" rotWithShape="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9E6E5A6-B8C2-36D4-6655-73F173B18F98}"/>
              </a:ext>
            </a:extLst>
          </p:cNvPr>
          <p:cNvGrpSpPr/>
          <p:nvPr/>
        </p:nvGrpSpPr>
        <p:grpSpPr>
          <a:xfrm>
            <a:off x="1005375" y="1558102"/>
            <a:ext cx="7234500" cy="2792258"/>
            <a:chOff x="1005375" y="981636"/>
            <a:chExt cx="7234500" cy="2792258"/>
          </a:xfrm>
        </p:grpSpPr>
        <p:sp>
          <p:nvSpPr>
            <p:cNvPr id="134" name="Google Shape;134;p19"/>
            <p:cNvSpPr txBox="1"/>
            <p:nvPr/>
          </p:nvSpPr>
          <p:spPr>
            <a:xfrm>
              <a:off x="1005375" y="2173486"/>
              <a:ext cx="7234500" cy="16004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/>
                <a:t>Zachary </a:t>
              </a:r>
              <a:r>
                <a:rPr lang="en" sz="2300" dirty="0" err="1"/>
                <a:t>Hoylman</a:t>
              </a:r>
              <a:r>
                <a:rPr lang="en" sz="2300" dirty="0"/>
                <a:t> - </a:t>
              </a:r>
              <a:r>
                <a:rPr lang="en" sz="2300" u="sng" dirty="0">
                  <a:solidFill>
                    <a:schemeClr val="hlink"/>
                  </a:solidFill>
                  <a:hlinkClick r:id="rId4"/>
                </a:rPr>
                <a:t>zachary.hoylman@umt.edu</a:t>
              </a:r>
              <a:endParaRPr sz="2300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b="1" dirty="0">
                  <a:solidFill>
                    <a:schemeClr val="dk1"/>
                  </a:solidFill>
                  <a:uFill>
                    <a:noFill/>
                  </a:u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@mt_climate</a:t>
              </a:r>
              <a:endParaRPr sz="2300" b="1" dirty="0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 dirty="0"/>
            </a:p>
          </p:txBody>
        </p:sp>
        <p:sp>
          <p:nvSpPr>
            <p:cNvPr id="135" name="Google Shape;135;p19"/>
            <p:cNvSpPr txBox="1"/>
            <p:nvPr/>
          </p:nvSpPr>
          <p:spPr>
            <a:xfrm>
              <a:off x="1814400" y="981636"/>
              <a:ext cx="55152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 b="1" dirty="0"/>
                <a:t>Montana Climate Office</a:t>
              </a:r>
              <a:endParaRPr sz="3400" b="1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 b="1" dirty="0" err="1"/>
                <a:t>climate.umt.edu</a:t>
              </a:r>
              <a:endParaRPr sz="3400" b="1" dirty="0"/>
            </a:p>
          </p:txBody>
        </p:sp>
        <p:pic>
          <p:nvPicPr>
            <p:cNvPr id="136" name="Google Shape;136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31665" y="2842101"/>
              <a:ext cx="822226" cy="597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D1AE354E-25C4-1547-283C-E484F953B017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FC7A7CA2-CE2E-A823-21E1-3693F303DE42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4E53465A-53E9-4BF0-C9BC-526393C6EDC6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36E08089-583E-0CDC-5570-461897CBA8E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6078F547-3589-E039-50F1-EE82739551DC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0FF58FE-CBEE-E363-7C5C-F22372045A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9393" y="1186609"/>
            <a:ext cx="1654607" cy="1659810"/>
          </a:xfrm>
          <a:prstGeom prst="rect">
            <a:avLst/>
          </a:prstGeom>
        </p:spPr>
      </p:pic>
      <p:pic>
        <p:nvPicPr>
          <p:cNvPr id="10" name="Google Shape;61;p13">
            <a:extLst>
              <a:ext uri="{FF2B5EF4-FFF2-40B4-BE49-F238E27FC236}">
                <a16:creationId xmlns:a16="http://schemas.microsoft.com/office/drawing/2014/main" id="{D5F9407E-00EE-E7E6-A874-32CCEA555EF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1427" r="56721" b="-1"/>
          <a:stretch/>
        </p:blipFill>
        <p:spPr>
          <a:xfrm>
            <a:off x="195204" y="1352632"/>
            <a:ext cx="1539299" cy="1327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120" b="1">
                <a:latin typeface="Bree Serif"/>
                <a:ea typeface="Bree Serif"/>
                <a:cs typeface="Bree Serif"/>
                <a:sym typeface="Bree Serif"/>
              </a:rPr>
              <a:t>Climate change and reference periods — Why do we care?</a:t>
            </a:r>
            <a:endParaRPr sz="2120" b="1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89050" y="356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Drought is a relative phenomena, in space and in time </a:t>
            </a:r>
            <a:endParaRPr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Without a shifting reference frame some places may eventually be in perpetual drought (or water “surplus”)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Shifting reference frames in climate science are common </a:t>
            </a:r>
            <a:endParaRPr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Critical to describe realistic expectations of climate variability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226" y="2083625"/>
            <a:ext cx="5657549" cy="24033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85FD3022-1262-4E6C-B3D6-F7BFEE3352D4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0D283517-EE13-BA1C-2AB5-918C0A13F795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23C2F0A4-B4F3-5C83-F0F8-D12166727684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C96CEBDD-A707-2A8D-4164-055C9FDED29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00422815-A1E8-503C-1DC2-47F88CE573D3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graph with red x marks&#10;&#10;Description automatically generated with medium confidence">
            <a:extLst>
              <a:ext uri="{FF2B5EF4-FFF2-40B4-BE49-F238E27FC236}">
                <a16:creationId xmlns:a16="http://schemas.microsoft.com/office/drawing/2014/main" id="{DA45B72F-E917-B223-F351-CAD06FFCC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758" y="161207"/>
            <a:ext cx="5170484" cy="4217529"/>
          </a:xfrm>
          <a:prstGeom prst="rect">
            <a:avLst/>
          </a:prstGeom>
        </p:spPr>
      </p:pic>
      <p:grpSp>
        <p:nvGrpSpPr>
          <p:cNvPr id="8" name="Google Shape;59;p13">
            <a:extLst>
              <a:ext uri="{FF2B5EF4-FFF2-40B4-BE49-F238E27FC236}">
                <a16:creationId xmlns:a16="http://schemas.microsoft.com/office/drawing/2014/main" id="{BA042AB3-E14E-7660-C4D3-C772ED2E1E22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9" name="Google Shape;60;p13">
              <a:extLst>
                <a:ext uri="{FF2B5EF4-FFF2-40B4-BE49-F238E27FC236}">
                  <a16:creationId xmlns:a16="http://schemas.microsoft.com/office/drawing/2014/main" id="{C7C1CD0A-D788-FC9A-DB41-6C98A0704412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" name="Google Shape;61;p13">
              <a:extLst>
                <a:ext uri="{FF2B5EF4-FFF2-40B4-BE49-F238E27FC236}">
                  <a16:creationId xmlns:a16="http://schemas.microsoft.com/office/drawing/2014/main" id="{581B56E8-7C11-7CE9-24D0-3A620F4E8CD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62;p13">
              <a:extLst>
                <a:ext uri="{FF2B5EF4-FFF2-40B4-BE49-F238E27FC236}">
                  <a16:creationId xmlns:a16="http://schemas.microsoft.com/office/drawing/2014/main" id="{D683AD08-2556-8D6E-E0EF-EAD7FAD677F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2" name="Google Shape;63;p13">
              <a:extLst>
                <a:ext uri="{FF2B5EF4-FFF2-40B4-BE49-F238E27FC236}">
                  <a16:creationId xmlns:a16="http://schemas.microsoft.com/office/drawing/2014/main" id="{D1BCFAC4-90B4-D38A-AC7D-13D9D83017AD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3096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Google Shape;116;p18"/>
          <p:cNvGraphicFramePr/>
          <p:nvPr/>
        </p:nvGraphicFramePr>
        <p:xfrm>
          <a:off x="575538" y="57238"/>
          <a:ext cx="7992925" cy="4387160"/>
        </p:xfrm>
        <a:graphic>
          <a:graphicData uri="http://schemas.openxmlformats.org/drawingml/2006/table">
            <a:tbl>
              <a:tblPr>
                <a:noFill/>
                <a:tableStyleId>{5C6FF0BC-FE91-4238-B1FF-D04992A9955B}</a:tableStyleId>
              </a:tblPr>
              <a:tblGrid>
                <a:gridCol w="226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2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2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u="sng"/>
                        <a:t>Provider</a:t>
                      </a:r>
                      <a:endParaRPr b="1" u="sng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u="sng"/>
                        <a:t>Base Data</a:t>
                      </a:r>
                      <a:endParaRPr b="1" u="sng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u="sng"/>
                        <a:t>Reference Period</a:t>
                      </a:r>
                      <a:endParaRPr b="1" u="sng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u="sng"/>
                        <a:t>Documentation</a:t>
                      </a:r>
                      <a:endParaRPr b="1" u="sng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West Wide Drought Tracker (SPI/SPEI)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PRISM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Full POR </a:t>
                      </a:r>
                      <a:endParaRPr sz="1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(1895-present)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https://wrcc.dri.edu/wwdt/about.php</a:t>
                      </a:r>
                      <a:endParaRPr sz="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Climate Prediction Center (SPI)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CPC (Unified Precipitation Analysis)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Full POR</a:t>
                      </a:r>
                      <a:endParaRPr sz="1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(1950-present)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https://www.cpc.ncep.noaa.gov/products/Drought/Monitoring/spi.shtml</a:t>
                      </a:r>
                      <a:endParaRPr sz="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NCEI/NOAA NADM (SPI)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?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Full POR</a:t>
                      </a:r>
                      <a:endParaRPr sz="1000">
                        <a:solidFill>
                          <a:srgbClr val="1C1D1F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1C1D1F"/>
                          </a:solidFill>
                          <a:highlight>
                            <a:srgbClr val="FFFFFF"/>
                          </a:highlight>
                        </a:rPr>
                        <a:t>(1951-Last Full Year)</a:t>
                      </a:r>
                      <a:endParaRPr sz="1000">
                        <a:solidFill>
                          <a:srgbClr val="1C1D1F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https://www.ncei.noaa.gov/access/monitoring/nadm/indices/spi/div</a:t>
                      </a:r>
                      <a:endParaRPr sz="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Western Regional Climate Center - WRCC (SPI)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NOAA/NWS/CPC</a:t>
                      </a:r>
                      <a:endParaRPr sz="1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NOAA/NESDIS/NCDC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Full POR 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(1895-present)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https://wrcc.dri.edu/Monitoring/spi_products.php</a:t>
                      </a:r>
                      <a:endParaRPr sz="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https://wrcc.dri.edu/cgi-bin/spiFmap.pl?spi01</a:t>
                      </a:r>
                      <a:endParaRPr sz="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SPEI Global Drought Monitor (SPEI)</a:t>
                      </a:r>
                      <a:endParaRPr sz="1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NOAA NCEP CPC GHCN_CAMS / GPCC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1950 - 2010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https://spei.csic.es/map/maps.html#months=1#month=7#year=2022</a:t>
                      </a:r>
                      <a:endParaRPr sz="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0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High Plains Regional Climate Center - HRPCC (SPI / SPEI)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Station data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POR of each station (truncated at 1900) 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1980 - present (SPEI)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Email documentation </a:t>
                      </a:r>
                      <a:endParaRPr sz="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PSL - NOAA (EDDI)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NLDAS-2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1979-present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https://psl.noaa.gov/eddi/</a:t>
                      </a:r>
                      <a:endParaRPr sz="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2341D44D-5ED2-4816-96DE-88145698E1A6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55297347-A508-9AAF-429B-4AB12D114B16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C168B58B-DDA4-9FE9-9CF8-BCED8CD03D3A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6D6FC075-6A69-1BBB-0122-73CAD2674C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0FFDD2FD-3019-70CD-FBF3-055593F028C5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4" name="Google Shape;204;p24"/>
          <p:cNvPicPr preferRelativeResize="0"/>
          <p:nvPr/>
        </p:nvPicPr>
        <p:blipFill rotWithShape="1">
          <a:blip r:embed="rId3">
            <a:alphaModFix/>
          </a:blip>
          <a:srcRect b="8122"/>
          <a:stretch/>
        </p:blipFill>
        <p:spPr>
          <a:xfrm>
            <a:off x="271812" y="97200"/>
            <a:ext cx="8600375" cy="395082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/>
          <p:nvPr/>
        </p:nvSpPr>
        <p:spPr>
          <a:xfrm>
            <a:off x="311700" y="0"/>
            <a:ext cx="8200533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</a:pPr>
            <a:r>
              <a:rPr lang="en" sz="2800" b="1" i="0" u="none" strike="noStrike" cap="none" dirty="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POR-based drought relief is unsustainable</a:t>
            </a:r>
            <a:endParaRPr b="1" dirty="0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206" name="Google Shape;206;p24"/>
          <p:cNvGrpSpPr/>
          <p:nvPr/>
        </p:nvGrpSpPr>
        <p:grpSpPr>
          <a:xfrm>
            <a:off x="1155641" y="4061199"/>
            <a:ext cx="6497913" cy="489251"/>
            <a:chOff x="1158050" y="3971900"/>
            <a:chExt cx="6662476" cy="501642"/>
          </a:xfrm>
        </p:grpSpPr>
        <p:pic>
          <p:nvPicPr>
            <p:cNvPr id="207" name="Google Shape;207;p24"/>
            <p:cNvPicPr preferRelativeResize="0"/>
            <p:nvPr/>
          </p:nvPicPr>
          <p:blipFill rotWithShape="1">
            <a:blip r:embed="rId4">
              <a:alphaModFix/>
            </a:blip>
            <a:srcRect l="1452" t="79769" r="2366" b="15003"/>
            <a:stretch/>
          </p:blipFill>
          <p:spPr>
            <a:xfrm>
              <a:off x="1158059" y="4287239"/>
              <a:ext cx="6662462" cy="186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24"/>
            <p:cNvPicPr preferRelativeResize="0"/>
            <p:nvPr/>
          </p:nvPicPr>
          <p:blipFill rotWithShape="1">
            <a:blip r:embed="rId4">
              <a:alphaModFix/>
            </a:blip>
            <a:srcRect l="1442" t="47408" r="2375" b="43743"/>
            <a:stretch/>
          </p:blipFill>
          <p:spPr>
            <a:xfrm>
              <a:off x="1158050" y="3971900"/>
              <a:ext cx="6662476" cy="315349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A402347C-7FFC-8F0D-4873-3056653790A6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3E491C64-77D7-C328-BF2A-6BC03BA14C4B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1D6283DE-2481-E434-CCF3-1FE326137E42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ECFF7AD6-F6EE-B65B-CFC9-42E06F7ECEA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75210C49-42AE-6661-91A0-25728E88BEB8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title"/>
          </p:nvPr>
        </p:nvSpPr>
        <p:spPr>
          <a:xfrm>
            <a:off x="74200" y="-71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55" b="1">
                <a:latin typeface="Bree Serif"/>
                <a:ea typeface="Bree Serif"/>
                <a:cs typeface="Bree Serif"/>
                <a:sym typeface="Bree Serif"/>
              </a:rPr>
              <a:t>Drought metric bias due to climate change</a:t>
            </a:r>
            <a:endParaRPr sz="2355" b="1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718"/>
              <a:buFont typeface="Arial"/>
              <a:buNone/>
            </a:pPr>
            <a:r>
              <a:rPr lang="en" sz="1577" b="1">
                <a:latin typeface="Bree Serif"/>
                <a:ea typeface="Bree Serif"/>
                <a:cs typeface="Bree Serif"/>
                <a:sym typeface="Bree Serif"/>
              </a:rPr>
              <a:t>Comparing daily drought metric bias from 1991-2020</a:t>
            </a:r>
            <a:endParaRPr sz="1577" b="1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0"/>
          <p:cNvSpPr txBox="1"/>
          <p:nvPr/>
        </p:nvSpPr>
        <p:spPr>
          <a:xfrm>
            <a:off x="6062975" y="76000"/>
            <a:ext cx="2984100" cy="369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Bree Serif"/>
                <a:ea typeface="Bree Serif"/>
                <a:cs typeface="Bree Serif"/>
                <a:sym typeface="Bree Serif"/>
              </a:rPr>
              <a:t>BIAS = SPI</a:t>
            </a:r>
            <a:r>
              <a:rPr lang="en" sz="1200" b="1" baseline="-25000">
                <a:latin typeface="Bree Serif"/>
                <a:ea typeface="Bree Serif"/>
                <a:cs typeface="Bree Serif"/>
                <a:sym typeface="Bree Serif"/>
              </a:rPr>
              <a:t>POR</a:t>
            </a:r>
            <a:r>
              <a:rPr lang="en" sz="1200" b="1">
                <a:latin typeface="Bree Serif"/>
                <a:ea typeface="Bree Serif"/>
                <a:cs typeface="Bree Serif"/>
                <a:sym typeface="Bree Serif"/>
              </a:rPr>
              <a:t> - SPI</a:t>
            </a:r>
            <a:r>
              <a:rPr lang="en" sz="1200" b="1" baseline="-25000">
                <a:latin typeface="Bree Serif"/>
                <a:ea typeface="Bree Serif"/>
                <a:cs typeface="Bree Serif"/>
                <a:sym typeface="Bree Serif"/>
              </a:rPr>
              <a:t>1991-2020 </a:t>
            </a:r>
            <a:r>
              <a:rPr lang="en" sz="700" b="1">
                <a:latin typeface="Bree Serif"/>
                <a:ea typeface="Bree Serif"/>
                <a:cs typeface="Bree Serif"/>
                <a:sym typeface="Bree Serif"/>
              </a:rPr>
              <a:t>  </a:t>
            </a:r>
            <a:r>
              <a:rPr lang="en" sz="400" b="1">
                <a:latin typeface="Bree Serif"/>
                <a:ea typeface="Bree Serif"/>
                <a:cs typeface="Bree Serif"/>
                <a:sym typeface="Bree Serif"/>
              </a:rPr>
              <a:t>(Period of Record [POR] represents &gt;70 years)</a:t>
            </a:r>
            <a:endParaRPr sz="400" b="1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 rotWithShape="1">
          <a:blip r:embed="rId3">
            <a:alphaModFix/>
          </a:blip>
          <a:srcRect l="5911" t="18489" r="4795" b="11048"/>
          <a:stretch/>
        </p:blipFill>
        <p:spPr>
          <a:xfrm>
            <a:off x="385675" y="873825"/>
            <a:ext cx="8372649" cy="371647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/>
          <p:nvPr/>
        </p:nvSpPr>
        <p:spPr>
          <a:xfrm>
            <a:off x="3079950" y="799350"/>
            <a:ext cx="2984100" cy="371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/>
          <p:nvPr/>
        </p:nvSpPr>
        <p:spPr>
          <a:xfrm>
            <a:off x="5982200" y="836700"/>
            <a:ext cx="3082800" cy="371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0BA83B31-DAE3-723E-0FAE-3067E49F9B25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DCE2950C-C9B0-7871-0F8A-BAE34ED02B61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F8D88535-3F3D-443E-BF15-CB0B11917E9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8A72C149-75D2-181D-8547-09A9D0F0418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875F0B9A-BBA5-C7E4-D2B5-AC2BC05BD7FF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7275" y="10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 b="1" dirty="0">
                <a:latin typeface="Bree Serif"/>
                <a:ea typeface="Bree Serif"/>
                <a:cs typeface="Bree Serif"/>
                <a:sym typeface="Bree Serif"/>
              </a:rPr>
              <a:t>Drought methods do not commonly account for non-stationarity</a:t>
            </a:r>
            <a:endParaRPr sz="2120" b="1" dirty="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47975" y="468093"/>
            <a:ext cx="7356677" cy="40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b="1" dirty="0">
                <a:solidFill>
                  <a:schemeClr val="dk1"/>
                </a:solidFill>
              </a:rPr>
              <a:t>Drought is abnormal dryness </a:t>
            </a:r>
            <a:r>
              <a:rPr lang="en" dirty="0">
                <a:solidFill>
                  <a:schemeClr val="dk1"/>
                </a:solidFill>
              </a:rPr>
              <a:t>— it is a relative, temporary, and cyclic phenomena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“Climate </a:t>
            </a:r>
            <a:r>
              <a:rPr lang="en" dirty="0" err="1">
                <a:solidFill>
                  <a:schemeClr val="dk1"/>
                </a:solidFill>
              </a:rPr>
              <a:t>normals</a:t>
            </a:r>
            <a:r>
              <a:rPr lang="en" dirty="0">
                <a:solidFill>
                  <a:schemeClr val="dk1"/>
                </a:solidFill>
              </a:rPr>
              <a:t>” use 30-year reference periods (e.g. 1991–2020), but </a:t>
            </a:r>
            <a:r>
              <a:rPr lang="en" b="1" dirty="0">
                <a:solidFill>
                  <a:schemeClr val="dk1"/>
                </a:solidFill>
              </a:rPr>
              <a:t>conventional drought assessment often uses long climate records</a:t>
            </a:r>
            <a:r>
              <a:rPr lang="en" dirty="0">
                <a:solidFill>
                  <a:schemeClr val="dk1"/>
                </a:solidFill>
              </a:rPr>
              <a:t> to define drought (e.g. century-scale, 1895–present) - </a:t>
            </a:r>
            <a:r>
              <a:rPr lang="en" b="1" u="sng" dirty="0">
                <a:solidFill>
                  <a:schemeClr val="dk1"/>
                </a:solidFill>
              </a:rPr>
              <a:t>We do use short PORs in some cases</a:t>
            </a:r>
            <a:endParaRPr u="sng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Drought assessment triggers aid that is meant for short term relief, but </a:t>
            </a:r>
            <a:r>
              <a:rPr lang="en" b="1" dirty="0">
                <a:solidFill>
                  <a:schemeClr val="dk1"/>
                </a:solidFill>
              </a:rPr>
              <a:t>aridification is leading to more frequent drought declarations (non-stationarity)</a:t>
            </a:r>
            <a:endParaRPr b="1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 b="1" dirty="0">
                <a:solidFill>
                  <a:schemeClr val="dk1"/>
                </a:solidFill>
              </a:rPr>
              <a:t>The changing character of drought requires adjustments to monitoring, relief, and adaptation programs.</a:t>
            </a:r>
            <a:endParaRPr b="1" dirty="0">
              <a:solidFill>
                <a:schemeClr val="dk1"/>
              </a:solidFill>
            </a:endParaRPr>
          </a:p>
        </p:txBody>
      </p:sp>
      <p:grpSp>
        <p:nvGrpSpPr>
          <p:cNvPr id="7" name="Google Shape;59;p13">
            <a:extLst>
              <a:ext uri="{FF2B5EF4-FFF2-40B4-BE49-F238E27FC236}">
                <a16:creationId xmlns:a16="http://schemas.microsoft.com/office/drawing/2014/main" id="{F942EE6D-9F26-B8FC-6773-6C6C13520615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8" name="Google Shape;60;p13">
              <a:extLst>
                <a:ext uri="{FF2B5EF4-FFF2-40B4-BE49-F238E27FC236}">
                  <a16:creationId xmlns:a16="http://schemas.microsoft.com/office/drawing/2014/main" id="{A33DC0AF-7FD5-C5E6-64B0-4467B35F62DC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" name="Google Shape;61;p13">
              <a:extLst>
                <a:ext uri="{FF2B5EF4-FFF2-40B4-BE49-F238E27FC236}">
                  <a16:creationId xmlns:a16="http://schemas.microsoft.com/office/drawing/2014/main" id="{CA3E0E12-B263-53B2-40F2-368CB28020C8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62;p13">
              <a:extLst>
                <a:ext uri="{FF2B5EF4-FFF2-40B4-BE49-F238E27FC236}">
                  <a16:creationId xmlns:a16="http://schemas.microsoft.com/office/drawing/2014/main" id="{3B090820-E5EB-5EB0-6348-98E6B157B8F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1" name="Google Shape;63;p13">
              <a:extLst>
                <a:ext uri="{FF2B5EF4-FFF2-40B4-BE49-F238E27FC236}">
                  <a16:creationId xmlns:a16="http://schemas.microsoft.com/office/drawing/2014/main" id="{2E97EF07-7661-D2AA-A282-F044E18D66E4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2D70D2F3-F01C-CE49-D5BC-556EC6F14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5" t="14857" r="29904" b="9775"/>
          <a:stretch/>
        </p:blipFill>
        <p:spPr bwMode="auto">
          <a:xfrm>
            <a:off x="7316624" y="532800"/>
            <a:ext cx="1639957" cy="38765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739" y="167650"/>
            <a:ext cx="8118523" cy="456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85850" y="-53750"/>
            <a:ext cx="886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Bree Serif"/>
                <a:ea typeface="Bree Serif"/>
                <a:cs typeface="Bree Serif"/>
                <a:sym typeface="Bree Serif"/>
              </a:rPr>
              <a:t>USDM patterns of declared drought align with POR</a:t>
            </a:r>
            <a:endParaRPr sz="2100" b="1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DA8610A1-8ED8-15B8-FFD2-F8A0C177AADD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A7B7B7EC-EC69-C403-2B8C-EECAD52C655C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E7B97D78-FA56-0437-9162-B82650FA06F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E4D4531B-D826-AFBE-A9D2-7CF3ECBCF66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D0F6396D-7717-2CF1-BE97-DD9A0286430D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2"/>
          <p:cNvPicPr preferRelativeResize="0"/>
          <p:nvPr/>
        </p:nvPicPr>
        <p:blipFill rotWithShape="1">
          <a:blip r:embed="rId3">
            <a:alphaModFix/>
          </a:blip>
          <a:srcRect l="13389"/>
          <a:stretch/>
        </p:blipFill>
        <p:spPr>
          <a:xfrm>
            <a:off x="152400" y="228600"/>
            <a:ext cx="6468152" cy="420092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/>
          <p:nvPr/>
        </p:nvSpPr>
        <p:spPr>
          <a:xfrm>
            <a:off x="6074550" y="585125"/>
            <a:ext cx="3015600" cy="3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/>
              <a:t>USDA Secretarial </a:t>
            </a:r>
            <a:endParaRPr sz="1800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/>
              <a:t>Drought Disasters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“Fast Track” Secretarial disaster designations for severe drought provide for a </a:t>
            </a:r>
            <a:r>
              <a:rPr lang="en" sz="1200" b="1">
                <a:solidFill>
                  <a:schemeClr val="dk1"/>
                </a:solidFill>
              </a:rPr>
              <a:t>nearly automatic designation</a:t>
            </a:r>
            <a:r>
              <a:rPr lang="en" sz="1200">
                <a:solidFill>
                  <a:schemeClr val="dk1"/>
                </a:solidFill>
              </a:rPr>
              <a:t> when, during the growing season, any portion of a county meets the D2 (Severe Drought) drought intensity value for eight consecutive weeks or a higher drought intensity value for any length of time as reported in the U.S. Drought Monitor (https://droughtmonitor.unl.edu).</a:t>
            </a:r>
            <a:endParaRPr sz="1200">
              <a:solidFill>
                <a:schemeClr val="dk1"/>
              </a:solidFill>
            </a:endParaRPr>
          </a:p>
          <a:p>
            <a:pPr marL="228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/>
              <a:t>7 CFR § 759.5 - Secretarial disaster area determination and notification process</a:t>
            </a:r>
            <a:endParaRPr sz="1000" i="1"/>
          </a:p>
        </p:txBody>
      </p:sp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85850" y="-53750"/>
            <a:ext cx="886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 b="1">
                <a:latin typeface="Bree Serif"/>
                <a:ea typeface="Bree Serif"/>
                <a:cs typeface="Bree Serif"/>
                <a:sym typeface="Bree Serif"/>
              </a:rPr>
              <a:t>USDM triggers disaster declarations and relief</a:t>
            </a:r>
            <a:endParaRPr sz="2120" b="1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E7DA1C6E-64B5-9E6B-C8B1-B4121A7403EC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03B3FDA5-28E9-1291-E981-17826AE1BC1A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FCB8FE4B-2128-3761-FEFC-3BB952CCAD2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DF840B6D-F7E3-3DB1-336D-16D1594D4AB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134AE180-2553-E072-9761-0183896EF461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l="12349"/>
          <a:stretch/>
        </p:blipFill>
        <p:spPr>
          <a:xfrm>
            <a:off x="83475" y="228600"/>
            <a:ext cx="6495452" cy="416844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/>
        </p:nvSpPr>
        <p:spPr>
          <a:xfrm>
            <a:off x="6062700" y="427400"/>
            <a:ext cx="3081300" cy="40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/>
              <a:t>Livestock Forage Program </a:t>
            </a:r>
            <a:endParaRPr sz="1800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/>
              <a:t>Eligibility Criteria</a:t>
            </a:r>
            <a:endParaRPr sz="1800" b="1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1 monthly payment:</a:t>
            </a:r>
            <a:endParaRPr sz="1200" b="1">
              <a:solidFill>
                <a:schemeClr val="dk1"/>
              </a:solidFill>
            </a:endParaRPr>
          </a:p>
          <a:p>
            <a:pPr marL="228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D2 (severe drought) for at least eight consecutive weeks</a:t>
            </a:r>
            <a:endParaRPr sz="1200" b="1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3 monthly payments:</a:t>
            </a:r>
            <a:endParaRPr sz="1200"/>
          </a:p>
          <a:p>
            <a:pPr marL="228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D3 (extreme drought) at any time</a:t>
            </a:r>
            <a:endParaRPr sz="1200" b="1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4 monthly payments:</a:t>
            </a:r>
            <a:endParaRPr sz="1200" b="1">
              <a:solidFill>
                <a:schemeClr val="dk1"/>
              </a:solidFill>
            </a:endParaRPr>
          </a:p>
          <a:p>
            <a:pPr marL="228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D3 (extreme drought) for at least four consecutive weeks or D4 (exceptional drought) intensity at any time</a:t>
            </a:r>
            <a:endParaRPr sz="1200" b="1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5 monthly payments:</a:t>
            </a:r>
            <a:endParaRPr sz="1200"/>
          </a:p>
          <a:p>
            <a:pPr marL="228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D4 (exceptional drought) for any four weeks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/>
              <a:t>7 CFR § 1416.205 - Eligible grazing losses</a:t>
            </a:r>
            <a:endParaRPr sz="1000" i="1"/>
          </a:p>
        </p:txBody>
      </p:sp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85850" y="-53750"/>
            <a:ext cx="886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 b="1">
                <a:latin typeface="Bree Serif"/>
                <a:ea typeface="Bree Serif"/>
                <a:cs typeface="Bree Serif"/>
                <a:sym typeface="Bree Serif"/>
              </a:rPr>
              <a:t>USDM triggers disaster declarations and relief</a:t>
            </a:r>
            <a:endParaRPr sz="2120" b="1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55106567-8FBE-C202-CD63-0DA0D22E5B19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7AABB05A-E2F4-3D0A-5E5E-4CD5B698B901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DC225679-DDD2-18DF-CCA1-CE794393D0A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ABBB661C-2432-C4C9-B04C-967FC6ABB5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2D788830-ECEB-66F8-C67B-D07667133DE3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 rotWithShape="1">
          <a:blip r:embed="rId3">
            <a:alphaModFix/>
          </a:blip>
          <a:srcRect l="9024"/>
          <a:stretch/>
        </p:blipFill>
        <p:spPr>
          <a:xfrm>
            <a:off x="228600" y="429703"/>
            <a:ext cx="6594401" cy="407732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 txBox="1">
            <a:spLocks noGrp="1"/>
          </p:cNvSpPr>
          <p:nvPr>
            <p:ph type="title"/>
          </p:nvPr>
        </p:nvSpPr>
        <p:spPr>
          <a:xfrm>
            <a:off x="85850" y="-53750"/>
            <a:ext cx="886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 b="1">
                <a:latin typeface="Bree Serif"/>
                <a:ea typeface="Bree Serif"/>
                <a:cs typeface="Bree Serif"/>
                <a:sym typeface="Bree Serif"/>
              </a:rPr>
              <a:t>Drought bias affects disaster declarations and relief </a:t>
            </a:r>
            <a:endParaRPr sz="2120"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6832900" y="1028725"/>
            <a:ext cx="2325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Regions where aridification is occurring and climate adaptation needed most.</a:t>
            </a:r>
            <a:endParaRPr/>
          </a:p>
        </p:txBody>
      </p:sp>
      <p:sp>
        <p:nvSpPr>
          <p:cNvPr id="193" name="Google Shape;193;p24"/>
          <p:cNvSpPr txBox="1"/>
          <p:nvPr/>
        </p:nvSpPr>
        <p:spPr>
          <a:xfrm>
            <a:off x="6832900" y="2767225"/>
            <a:ext cx="2325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Climate patterns are shifting here too, leading to an under-assessment of drought conditions.</a:t>
            </a:r>
            <a:endParaRPr/>
          </a:p>
        </p:txBody>
      </p:sp>
      <p:cxnSp>
        <p:nvCxnSpPr>
          <p:cNvPr id="194" name="Google Shape;194;p24"/>
          <p:cNvCxnSpPr/>
          <p:nvPr/>
        </p:nvCxnSpPr>
        <p:spPr>
          <a:xfrm flipH="1">
            <a:off x="5908300" y="1471925"/>
            <a:ext cx="924600" cy="14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0" name="Google Shape;200;p24"/>
          <p:cNvCxnSpPr/>
          <p:nvPr/>
        </p:nvCxnSpPr>
        <p:spPr>
          <a:xfrm flipH="1">
            <a:off x="5918925" y="3281450"/>
            <a:ext cx="924600" cy="14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2E1165B8-F7C0-D6B7-A2C3-64D993949432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17978DC7-49E4-7EF8-4703-AB0CE36C9FB9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11D11874-CAF6-4326-6E76-87DA9B4AD35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9A3A4E4D-4F63-DB3D-0BDB-A10E927360E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B601810B-76EA-D006-6B7B-015A65AA06BA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5025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5"/>
          <p:cNvSpPr txBox="1">
            <a:spLocks noGrp="1"/>
          </p:cNvSpPr>
          <p:nvPr>
            <p:ph type="title"/>
          </p:nvPr>
        </p:nvSpPr>
        <p:spPr>
          <a:xfrm>
            <a:off x="85850" y="-53750"/>
            <a:ext cx="886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 b="1">
                <a:latin typeface="Bree Serif"/>
                <a:ea typeface="Bree Serif"/>
                <a:cs typeface="Bree Serif"/>
                <a:sym typeface="Bree Serif"/>
              </a:rPr>
              <a:t>Changing drought requires adjustments to </a:t>
            </a:r>
            <a:endParaRPr sz="2120" b="1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 b="1">
                <a:latin typeface="Bree Serif"/>
                <a:ea typeface="Bree Serif"/>
                <a:cs typeface="Bree Serif"/>
                <a:sym typeface="Bree Serif"/>
              </a:rPr>
              <a:t>monitoring, relief, and adaptation programs</a:t>
            </a:r>
            <a:endParaRPr sz="2120" b="1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504A5A39-59DC-A134-A6D7-95CC1D1C94A7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7B209924-88E3-FB04-1B2A-C2CB3A10DCBF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0C2926BB-407F-79F4-E4B0-4819AEF498F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404A4525-42EA-098C-7258-A9D5F992F7C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1CFB4A8D-0BC9-CA84-F760-BEAD1E9E2674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75836" y="2928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 b="1" dirty="0">
                <a:latin typeface="Bree Serif"/>
                <a:ea typeface="Bree Serif"/>
                <a:cs typeface="Bree Serif"/>
                <a:sym typeface="Bree Serif"/>
              </a:rPr>
              <a:t>Forms of Climate Non-stationarity – 60 Years Idealized…</a:t>
            </a:r>
            <a:endParaRPr sz="2120" b="1" dirty="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108386" y="2440743"/>
            <a:ext cx="5428486" cy="11022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b="1" dirty="0">
                <a:solidFill>
                  <a:schemeClr val="dk1"/>
                </a:solidFill>
              </a:rPr>
              <a:t>Linear Trend (Aridification) </a:t>
            </a:r>
          </a:p>
        </p:txBody>
      </p:sp>
      <p:grpSp>
        <p:nvGrpSpPr>
          <p:cNvPr id="7" name="Google Shape;59;p13">
            <a:extLst>
              <a:ext uri="{FF2B5EF4-FFF2-40B4-BE49-F238E27FC236}">
                <a16:creationId xmlns:a16="http://schemas.microsoft.com/office/drawing/2014/main" id="{F942EE6D-9F26-B8FC-6773-6C6C13520615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8" name="Google Shape;60;p13">
              <a:extLst>
                <a:ext uri="{FF2B5EF4-FFF2-40B4-BE49-F238E27FC236}">
                  <a16:creationId xmlns:a16="http://schemas.microsoft.com/office/drawing/2014/main" id="{A33DC0AF-7FD5-C5E6-64B0-4467B35F62DC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" name="Google Shape;61;p13">
              <a:extLst>
                <a:ext uri="{FF2B5EF4-FFF2-40B4-BE49-F238E27FC236}">
                  <a16:creationId xmlns:a16="http://schemas.microsoft.com/office/drawing/2014/main" id="{CA3E0E12-B263-53B2-40F2-368CB28020C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62;p13">
              <a:extLst>
                <a:ext uri="{FF2B5EF4-FFF2-40B4-BE49-F238E27FC236}">
                  <a16:creationId xmlns:a16="http://schemas.microsoft.com/office/drawing/2014/main" id="{3B090820-E5EB-5EB0-6348-98E6B157B8F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1" name="Google Shape;63;p13">
              <a:extLst>
                <a:ext uri="{FF2B5EF4-FFF2-40B4-BE49-F238E27FC236}">
                  <a16:creationId xmlns:a16="http://schemas.microsoft.com/office/drawing/2014/main" id="{2E97EF07-7661-D2AA-A282-F044E18D66E4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  <p:sp>
        <p:nvSpPr>
          <p:cNvPr id="2" name="Google Shape;69;p14">
            <a:extLst>
              <a:ext uri="{FF2B5EF4-FFF2-40B4-BE49-F238E27FC236}">
                <a16:creationId xmlns:a16="http://schemas.microsoft.com/office/drawing/2014/main" id="{9E421851-54D5-D99B-63D9-8427BFDC60A9}"/>
              </a:ext>
            </a:extLst>
          </p:cNvPr>
          <p:cNvSpPr txBox="1">
            <a:spLocks/>
          </p:cNvSpPr>
          <p:nvPr/>
        </p:nvSpPr>
        <p:spPr>
          <a:xfrm>
            <a:off x="4642468" y="393841"/>
            <a:ext cx="5428486" cy="110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Clr>
                <a:schemeClr val="dk1"/>
              </a:buClr>
              <a:buFont typeface="Arial"/>
              <a:buNone/>
            </a:pPr>
            <a:r>
              <a:rPr lang="en" b="1" dirty="0">
                <a:solidFill>
                  <a:schemeClr val="dk1"/>
                </a:solidFill>
              </a:rPr>
              <a:t>Trend in Variance Amplitude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727D8-48E9-97A2-83D9-3C6DEB5CBF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5603" y="899395"/>
            <a:ext cx="4425696" cy="1475232"/>
          </a:xfrm>
          <a:prstGeom prst="rect">
            <a:avLst/>
          </a:prstGeom>
        </p:spPr>
      </p:pic>
      <p:sp>
        <p:nvSpPr>
          <p:cNvPr id="5" name="Google Shape;69;p14">
            <a:extLst>
              <a:ext uri="{FF2B5EF4-FFF2-40B4-BE49-F238E27FC236}">
                <a16:creationId xmlns:a16="http://schemas.microsoft.com/office/drawing/2014/main" id="{D31B477C-028B-7C1F-09F7-2398FC418E73}"/>
              </a:ext>
            </a:extLst>
          </p:cNvPr>
          <p:cNvSpPr txBox="1">
            <a:spLocks/>
          </p:cNvSpPr>
          <p:nvPr/>
        </p:nvSpPr>
        <p:spPr>
          <a:xfrm>
            <a:off x="75836" y="533175"/>
            <a:ext cx="5428486" cy="110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Clr>
                <a:schemeClr val="dk1"/>
              </a:buClr>
              <a:buFont typeface="Arial"/>
              <a:buNone/>
            </a:pPr>
            <a:r>
              <a:rPr lang="en" b="1" dirty="0">
                <a:solidFill>
                  <a:schemeClr val="dk1"/>
                </a:solidFill>
              </a:rPr>
              <a:t>Seasonal Signal (Stationary)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C6A917-66BE-BF12-714E-15A48D03E6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8387" y="2898727"/>
            <a:ext cx="4422912" cy="14743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393D72-D6E1-BE57-744E-B02F340FA0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609917" y="2941293"/>
            <a:ext cx="4425696" cy="1475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E8E108-AD7E-47EB-4C5C-A3D6A3665CD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642468" y="944987"/>
            <a:ext cx="4425696" cy="1475232"/>
          </a:xfrm>
          <a:prstGeom prst="rect">
            <a:avLst/>
          </a:prstGeom>
        </p:spPr>
      </p:pic>
      <p:sp>
        <p:nvSpPr>
          <p:cNvPr id="17" name="Google Shape;69;p14">
            <a:extLst>
              <a:ext uri="{FF2B5EF4-FFF2-40B4-BE49-F238E27FC236}">
                <a16:creationId xmlns:a16="http://schemas.microsoft.com/office/drawing/2014/main" id="{36DF3F4C-8A3F-4638-F630-D40401874656}"/>
              </a:ext>
            </a:extLst>
          </p:cNvPr>
          <p:cNvSpPr txBox="1">
            <a:spLocks/>
          </p:cNvSpPr>
          <p:nvPr/>
        </p:nvSpPr>
        <p:spPr>
          <a:xfrm>
            <a:off x="4642492" y="2444709"/>
            <a:ext cx="5428486" cy="110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Clr>
                <a:schemeClr val="dk1"/>
              </a:buClr>
              <a:buFont typeface="Arial"/>
              <a:buNone/>
            </a:pPr>
            <a:r>
              <a:rPr lang="en" b="1" dirty="0">
                <a:solidFill>
                  <a:schemeClr val="dk1"/>
                </a:solidFill>
              </a:rPr>
              <a:t>Linear &amp; Variance Amplitude Trend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7B72A4-6D2E-FEC0-3B1E-57F3605089FF}"/>
              </a:ext>
            </a:extLst>
          </p:cNvPr>
          <p:cNvCxnSpPr/>
          <p:nvPr/>
        </p:nvCxnSpPr>
        <p:spPr>
          <a:xfrm>
            <a:off x="4572000" y="601983"/>
            <a:ext cx="0" cy="39037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ABF97E-868A-D99D-62C5-289C35C8DA6D}"/>
              </a:ext>
            </a:extLst>
          </p:cNvPr>
          <p:cNvCxnSpPr>
            <a:cxnSpLocks/>
          </p:cNvCxnSpPr>
          <p:nvPr/>
        </p:nvCxnSpPr>
        <p:spPr>
          <a:xfrm>
            <a:off x="108386" y="2420219"/>
            <a:ext cx="902833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41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  <p:bldP spid="2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9;p13">
            <a:extLst>
              <a:ext uri="{FF2B5EF4-FFF2-40B4-BE49-F238E27FC236}">
                <a16:creationId xmlns:a16="http://schemas.microsoft.com/office/drawing/2014/main" id="{84153616-BDB2-04F6-4EE2-BBC677696C6D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5" name="Google Shape;60;p13">
              <a:extLst>
                <a:ext uri="{FF2B5EF4-FFF2-40B4-BE49-F238E27FC236}">
                  <a16:creationId xmlns:a16="http://schemas.microsoft.com/office/drawing/2014/main" id="{99833670-ABC2-2065-C2EC-A80E86139DA0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" name="Google Shape;61;p13">
              <a:extLst>
                <a:ext uri="{FF2B5EF4-FFF2-40B4-BE49-F238E27FC236}">
                  <a16:creationId xmlns:a16="http://schemas.microsoft.com/office/drawing/2014/main" id="{9756D2F1-FA1D-C278-9870-7997CD8E4186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62;p13">
              <a:extLst>
                <a:ext uri="{FF2B5EF4-FFF2-40B4-BE49-F238E27FC236}">
                  <a16:creationId xmlns:a16="http://schemas.microsoft.com/office/drawing/2014/main" id="{4AB33D85-095E-D9D0-2905-09CB00EFC85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8" name="Google Shape;63;p13">
              <a:extLst>
                <a:ext uri="{FF2B5EF4-FFF2-40B4-BE49-F238E27FC236}">
                  <a16:creationId xmlns:a16="http://schemas.microsoft.com/office/drawing/2014/main" id="{7638C5E0-8B37-B7C8-6F87-CEC7AEB4331C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  <p:sp>
        <p:nvSpPr>
          <p:cNvPr id="9" name="Google Shape;68;p14">
            <a:extLst>
              <a:ext uri="{FF2B5EF4-FFF2-40B4-BE49-F238E27FC236}">
                <a16:creationId xmlns:a16="http://schemas.microsoft.com/office/drawing/2014/main" id="{257CAE20-4C93-69CF-9405-E793F2073E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5" y="10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 b="1" dirty="0">
                <a:latin typeface="Bree Serif"/>
                <a:ea typeface="Bree Serif"/>
                <a:cs typeface="Bree Serif"/>
                <a:sym typeface="Bree Serif"/>
              </a:rPr>
              <a:t>Non-stationarity is Complicated in Natural Systems</a:t>
            </a:r>
            <a:endParaRPr sz="2120" b="1" dirty="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" name="Google Shape;68;p14">
            <a:extLst>
              <a:ext uri="{FF2B5EF4-FFF2-40B4-BE49-F238E27FC236}">
                <a16:creationId xmlns:a16="http://schemas.microsoft.com/office/drawing/2014/main" id="{45B95A02-3553-81B8-FB5A-A0A2B7C5361C}"/>
              </a:ext>
            </a:extLst>
          </p:cNvPr>
          <p:cNvSpPr txBox="1">
            <a:spLocks/>
          </p:cNvSpPr>
          <p:nvPr/>
        </p:nvSpPr>
        <p:spPr>
          <a:xfrm>
            <a:off x="391313" y="3539924"/>
            <a:ext cx="813656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US" sz="2400" b="1" dirty="0">
                <a:latin typeface="Bree Serif"/>
                <a:ea typeface="Bree Serif"/>
                <a:cs typeface="Bree Serif"/>
                <a:sym typeface="Bree Serif"/>
              </a:rPr>
              <a:t>So how does non-stationarity impact our assessment of ”contemporary” conditions?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965508-5232-2B2F-D6F5-79C3C44B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" y="612941"/>
            <a:ext cx="6023113" cy="3011556"/>
          </a:xfrm>
          <a:prstGeom prst="rect">
            <a:avLst/>
          </a:prstGeom>
        </p:spPr>
      </p:pic>
      <p:pic>
        <p:nvPicPr>
          <p:cNvPr id="8194" name="Picture 2" descr="Fig. 2">
            <a:extLst>
              <a:ext uri="{FF2B5EF4-FFF2-40B4-BE49-F238E27FC236}">
                <a16:creationId xmlns:a16="http://schemas.microsoft.com/office/drawing/2014/main" id="{1CF1E2B5-0F8E-1EE1-E5B8-99E963E10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350" b="1"/>
          <a:stretch/>
        </p:blipFill>
        <p:spPr bwMode="auto">
          <a:xfrm>
            <a:off x="6035421" y="884690"/>
            <a:ext cx="3032379" cy="275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ig. 2">
            <a:extLst>
              <a:ext uri="{FF2B5EF4-FFF2-40B4-BE49-F238E27FC236}">
                <a16:creationId xmlns:a16="http://schemas.microsoft.com/office/drawing/2014/main" id="{7D94CCCF-62F6-BD83-4304-33FDD410E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6" t="-63" r="25074" b="87612"/>
          <a:stretch/>
        </p:blipFill>
        <p:spPr bwMode="auto">
          <a:xfrm>
            <a:off x="6310405" y="522123"/>
            <a:ext cx="2746808" cy="36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8777DF3-6378-44E6-41B0-BD37A5508B69}"/>
              </a:ext>
            </a:extLst>
          </p:cNvPr>
          <p:cNvCxnSpPr>
            <a:cxnSpLocks/>
          </p:cNvCxnSpPr>
          <p:nvPr/>
        </p:nvCxnSpPr>
        <p:spPr>
          <a:xfrm>
            <a:off x="2852530" y="2089871"/>
            <a:ext cx="2041637" cy="10004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F36AC6-6D44-6A6B-3248-7885583A304D}"/>
              </a:ext>
            </a:extLst>
          </p:cNvPr>
          <p:cNvSpPr txBox="1"/>
          <p:nvPr/>
        </p:nvSpPr>
        <p:spPr>
          <a:xfrm rot="1636690">
            <a:off x="2446649" y="2304630"/>
            <a:ext cx="2785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Conditions are perceived progressively drier  over time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7CB3891-1439-D834-A000-461BC4AF5190}"/>
              </a:ext>
            </a:extLst>
          </p:cNvPr>
          <p:cNvCxnSpPr/>
          <p:nvPr/>
        </p:nvCxnSpPr>
        <p:spPr>
          <a:xfrm flipH="1">
            <a:off x="6937513" y="2703443"/>
            <a:ext cx="7462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C1E82E4-5EA9-1B3D-1960-44503A9175FD}"/>
              </a:ext>
            </a:extLst>
          </p:cNvPr>
          <p:cNvSpPr txBox="1"/>
          <p:nvPr/>
        </p:nvSpPr>
        <p:spPr>
          <a:xfrm>
            <a:off x="4520510" y="821505"/>
            <a:ext cx="1353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1991 - 2020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EC6A26A-DD33-84DB-7A94-DC763F686768}"/>
              </a:ext>
            </a:extLst>
          </p:cNvPr>
          <p:cNvCxnSpPr>
            <a:cxnSpLocks/>
          </p:cNvCxnSpPr>
          <p:nvPr/>
        </p:nvCxnSpPr>
        <p:spPr>
          <a:xfrm>
            <a:off x="5585791" y="974035"/>
            <a:ext cx="1200745" cy="2126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18FBDD-B823-6D27-BF48-536F9B9456DC}"/>
              </a:ext>
            </a:extLst>
          </p:cNvPr>
          <p:cNvSpPr txBox="1"/>
          <p:nvPr/>
        </p:nvSpPr>
        <p:spPr>
          <a:xfrm>
            <a:off x="7891671" y="1318638"/>
            <a:ext cx="1165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1925 - 2020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FFAB616-3E98-7795-B609-ACAB8DF59A55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7236399" y="1472527"/>
            <a:ext cx="655272" cy="1814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9D07BD5-320E-93CE-15AE-E6CB0A1BF027}"/>
              </a:ext>
            </a:extLst>
          </p:cNvPr>
          <p:cNvSpPr txBox="1"/>
          <p:nvPr/>
        </p:nvSpPr>
        <p:spPr>
          <a:xfrm>
            <a:off x="7086600" y="2407644"/>
            <a:ext cx="679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drier</a:t>
            </a:r>
          </a:p>
        </p:txBody>
      </p:sp>
    </p:spTree>
    <p:extLst>
      <p:ext uri="{BB962C8B-B14F-4D97-AF65-F5344CB8AC3E}">
        <p14:creationId xmlns:p14="http://schemas.microsoft.com/office/powerpoint/2010/main" val="20041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4200" y="-71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55" b="1" dirty="0">
                <a:latin typeface="Bree Serif"/>
                <a:ea typeface="Bree Serif"/>
                <a:cs typeface="Bree Serif"/>
                <a:sym typeface="Bree Serif"/>
              </a:rPr>
              <a:t>Drought metric bias due to non-stationarity</a:t>
            </a:r>
            <a:endParaRPr sz="2355" b="1" dirty="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718"/>
              <a:buFont typeface="Arial"/>
              <a:buNone/>
            </a:pPr>
            <a:r>
              <a:rPr lang="en" sz="1577" b="1" dirty="0">
                <a:latin typeface="Bree Serif"/>
                <a:ea typeface="Bree Serif"/>
                <a:cs typeface="Bree Serif"/>
                <a:sym typeface="Bree Serif"/>
              </a:rPr>
              <a:t>Comparing daily drought metric bias from 1991-2020</a:t>
            </a:r>
            <a:endParaRPr sz="1577" b="1" dirty="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11;p17"/>
          <p:cNvSpPr txBox="1"/>
          <p:nvPr/>
        </p:nvSpPr>
        <p:spPr>
          <a:xfrm>
            <a:off x="6073500" y="76000"/>
            <a:ext cx="2984100" cy="369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Bree Serif"/>
                <a:ea typeface="Bree Serif"/>
                <a:cs typeface="Bree Serif"/>
                <a:sym typeface="Bree Serif"/>
              </a:rPr>
              <a:t>BIAS = SPI</a:t>
            </a:r>
            <a:r>
              <a:rPr lang="en" sz="1200" b="1" baseline="-25000">
                <a:latin typeface="Bree Serif"/>
                <a:ea typeface="Bree Serif"/>
                <a:cs typeface="Bree Serif"/>
                <a:sym typeface="Bree Serif"/>
              </a:rPr>
              <a:t>POR</a:t>
            </a:r>
            <a:r>
              <a:rPr lang="en" sz="1200" b="1">
                <a:latin typeface="Bree Serif"/>
                <a:ea typeface="Bree Serif"/>
                <a:cs typeface="Bree Serif"/>
                <a:sym typeface="Bree Serif"/>
              </a:rPr>
              <a:t> - SPI</a:t>
            </a:r>
            <a:r>
              <a:rPr lang="en" sz="1200" b="1" baseline="-25000">
                <a:latin typeface="Bree Serif"/>
                <a:ea typeface="Bree Serif"/>
                <a:cs typeface="Bree Serif"/>
                <a:sym typeface="Bree Serif"/>
              </a:rPr>
              <a:t>1991-2020 </a:t>
            </a:r>
            <a:r>
              <a:rPr lang="en" sz="700" b="1">
                <a:latin typeface="Bree Serif"/>
                <a:ea typeface="Bree Serif"/>
                <a:cs typeface="Bree Serif"/>
                <a:sym typeface="Bree Serif"/>
              </a:rPr>
              <a:t>  </a:t>
            </a:r>
            <a:r>
              <a:rPr lang="en" sz="400" b="1">
                <a:latin typeface="Bree Serif"/>
                <a:ea typeface="Bree Serif"/>
                <a:cs typeface="Bree Serif"/>
                <a:sym typeface="Bree Serif"/>
              </a:rPr>
              <a:t>(Period of Record [POR] represents &gt;70 years)</a:t>
            </a:r>
            <a:endParaRPr sz="400" b="1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l="5910" t="18489" r="64477" b="11048"/>
          <a:stretch/>
        </p:blipFill>
        <p:spPr>
          <a:xfrm>
            <a:off x="3558900" y="602163"/>
            <a:ext cx="2857539" cy="382476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19" name="Google Shape;119;p17"/>
          <p:cNvCxnSpPr>
            <a:cxnSpLocks/>
          </p:cNvCxnSpPr>
          <p:nvPr/>
        </p:nvCxnSpPr>
        <p:spPr>
          <a:xfrm flipV="1">
            <a:off x="2839153" y="1857011"/>
            <a:ext cx="1190913" cy="141801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120" name="Google Shape;12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4339" y="1006900"/>
            <a:ext cx="2422764" cy="32303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1" name="Google Shape;121;p17"/>
          <p:cNvSpPr txBox="1"/>
          <p:nvPr/>
        </p:nvSpPr>
        <p:spPr>
          <a:xfrm>
            <a:off x="6554350" y="521200"/>
            <a:ext cx="3000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5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U.S. Climate Ref. Net.</a:t>
            </a:r>
            <a:endParaRPr/>
          </a:p>
        </p:txBody>
      </p:sp>
      <p:cxnSp>
        <p:nvCxnSpPr>
          <p:cNvPr id="122" name="Google Shape;122;p17"/>
          <p:cNvCxnSpPr/>
          <p:nvPr/>
        </p:nvCxnSpPr>
        <p:spPr>
          <a:xfrm rot="10800000">
            <a:off x="5796551" y="1878888"/>
            <a:ext cx="757800" cy="50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83F2C71A-914F-17F7-5C58-0E27036B1632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FCA9EC18-D212-4162-40AC-EE59D65C8A13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9CD1D3FC-E343-9502-1C48-7FAA806F9FD7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1694602B-55E0-27BC-564F-2A75539DB76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BD7AA550-BE49-BB9F-44E1-994CF096ACD9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B3CC718-3DCB-8254-C821-81C2B04709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3759"/>
          <a:stretch/>
        </p:blipFill>
        <p:spPr>
          <a:xfrm>
            <a:off x="253652" y="686029"/>
            <a:ext cx="3056665" cy="13818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D78A5A8C-98BC-80E5-F57A-E83DFAEF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07" y="2161793"/>
            <a:ext cx="2935356" cy="220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120" b="1" dirty="0">
                <a:latin typeface="Bree Serif"/>
                <a:ea typeface="Bree Serif"/>
                <a:cs typeface="Bree Serif"/>
                <a:sym typeface="Bree Serif"/>
              </a:rPr>
              <a:t>Drought bias exceeds +/-1 class during severe drought</a:t>
            </a:r>
            <a:endParaRPr sz="2120" b="1" dirty="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dirty="0"/>
          </a:p>
        </p:txBody>
      </p:sp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DAC7D73F-17AC-1916-EBBA-BAA5DBC8D054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96C4CB8A-12B2-9193-F4B1-0C981E225648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5C67BAFB-9D65-E9BB-E731-36108792E5A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45379632-322C-F279-603D-52A2F5A540B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C391A25C-743B-AF33-C8DB-A133B69BA55F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DAC7D73F-17AC-1916-EBBA-BAA5DBC8D054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96C4CB8A-12B2-9193-F4B1-0C981E225648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5C67BAFB-9D65-E9BB-E731-36108792E5A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45379632-322C-F279-603D-52A2F5A540B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C391A25C-743B-AF33-C8DB-A133B69BA55F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  <p:sp>
        <p:nvSpPr>
          <p:cNvPr id="12" name="Google Shape;94;p16">
            <a:extLst>
              <a:ext uri="{FF2B5EF4-FFF2-40B4-BE49-F238E27FC236}">
                <a16:creationId xmlns:a16="http://schemas.microsoft.com/office/drawing/2014/main" id="{9C469E33-59C6-520E-0157-91C0B14C1B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73487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120" b="1" dirty="0">
                <a:latin typeface="Bree Serif"/>
                <a:ea typeface="Bree Serif"/>
                <a:cs typeface="Bree Serif"/>
                <a:sym typeface="Bree Serif"/>
              </a:rPr>
              <a:t>Bias Observed in Europe Due to Non-Stationarity</a:t>
            </a:r>
            <a:endParaRPr sz="2120" b="1" dirty="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dirty="0"/>
          </a:p>
        </p:txBody>
      </p:sp>
      <p:sp>
        <p:nvSpPr>
          <p:cNvPr id="13" name="Google Shape;94;p16">
            <a:extLst>
              <a:ext uri="{FF2B5EF4-FFF2-40B4-BE49-F238E27FC236}">
                <a16:creationId xmlns:a16="http://schemas.microsoft.com/office/drawing/2014/main" id="{EA3B4068-B0F8-9CA4-A383-8608D7E388FA}"/>
              </a:ext>
            </a:extLst>
          </p:cNvPr>
          <p:cNvSpPr txBox="1">
            <a:spLocks/>
          </p:cNvSpPr>
          <p:nvPr/>
        </p:nvSpPr>
        <p:spPr>
          <a:xfrm>
            <a:off x="76200" y="2983471"/>
            <a:ext cx="51130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US" sz="2120" b="1" dirty="0">
                <a:latin typeface="Bree Serif"/>
                <a:ea typeface="Bree Serif"/>
                <a:cs typeface="Bree Serif"/>
                <a:sym typeface="Bree Serif"/>
              </a:rPr>
              <a:t>Bias is variable across time and space</a:t>
            </a:r>
          </a:p>
          <a:p>
            <a:pPr>
              <a:buSzPts val="990"/>
            </a:pPr>
            <a:endParaRPr lang="en-US" sz="2120" b="1" dirty="0">
              <a:latin typeface="Bree Serif"/>
              <a:ea typeface="Bree Serif"/>
              <a:cs typeface="Bree Serif"/>
              <a:sym typeface="Bree Serif"/>
            </a:endParaRPr>
          </a:p>
          <a:p>
            <a:pPr>
              <a:buSzPts val="990"/>
            </a:pPr>
            <a:r>
              <a:rPr lang="en-US" sz="2120" b="1" dirty="0">
                <a:latin typeface="Bree Serif"/>
                <a:ea typeface="Bree Serif"/>
                <a:cs typeface="Bree Serif"/>
                <a:sym typeface="Bree Serif"/>
              </a:rPr>
              <a:t>Bias Co-Varies with Trends in </a:t>
            </a:r>
            <a:r>
              <a:rPr lang="en-US" sz="2120" b="1" dirty="0" err="1">
                <a:latin typeface="Bree Serif"/>
                <a:ea typeface="Bree Serif"/>
                <a:cs typeface="Bree Serif"/>
                <a:sym typeface="Bree Serif"/>
              </a:rPr>
              <a:t>Precip</a:t>
            </a:r>
            <a:endParaRPr lang="en-US" sz="2120" b="1" dirty="0">
              <a:latin typeface="Bree Serif"/>
              <a:ea typeface="Bree Serif"/>
              <a:cs typeface="Bree Serif"/>
              <a:sym typeface="Bree Serif"/>
            </a:endParaRPr>
          </a:p>
          <a:p>
            <a:pPr>
              <a:buSzPts val="990"/>
            </a:pPr>
            <a:endParaRPr lang="en-US" sz="2520" dirty="0"/>
          </a:p>
        </p:txBody>
      </p:sp>
      <p:pic>
        <p:nvPicPr>
          <p:cNvPr id="2050" name="Picture 2" descr="Details are in the caption following the image">
            <a:extLst>
              <a:ext uri="{FF2B5EF4-FFF2-40B4-BE49-F238E27FC236}">
                <a16:creationId xmlns:a16="http://schemas.microsoft.com/office/drawing/2014/main" id="{A85203EA-33EE-873F-CAB1-26799ECFA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76" y="65444"/>
            <a:ext cx="3876004" cy="42963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AA8976-6CE4-F1A4-D717-A8A16C948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621" y="827074"/>
            <a:ext cx="4784035" cy="19020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7831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DAC7D73F-17AC-1916-EBBA-BAA5DBC8D054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96C4CB8A-12B2-9193-F4B1-0C981E225648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5C67BAFB-9D65-E9BB-E731-36108792E5A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45379632-322C-F279-603D-52A2F5A540B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C391A25C-743B-AF33-C8DB-A133B69BA55F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  <p:sp>
        <p:nvSpPr>
          <p:cNvPr id="12" name="Google Shape;94;p16">
            <a:extLst>
              <a:ext uri="{FF2B5EF4-FFF2-40B4-BE49-F238E27FC236}">
                <a16:creationId xmlns:a16="http://schemas.microsoft.com/office/drawing/2014/main" id="{9C469E33-59C6-520E-0157-91C0B14C1B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73487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120" b="1" dirty="0">
                <a:latin typeface="Bree Serif"/>
                <a:ea typeface="Bree Serif"/>
                <a:cs typeface="Bree Serif"/>
                <a:sym typeface="Bree Serif"/>
              </a:rPr>
              <a:t>Bias Observed in Europe Due to Non-Stationarity</a:t>
            </a:r>
            <a:endParaRPr sz="2120" b="1" dirty="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dirty="0"/>
          </a:p>
        </p:txBody>
      </p:sp>
      <p:sp>
        <p:nvSpPr>
          <p:cNvPr id="13" name="Google Shape;94;p16">
            <a:extLst>
              <a:ext uri="{FF2B5EF4-FFF2-40B4-BE49-F238E27FC236}">
                <a16:creationId xmlns:a16="http://schemas.microsoft.com/office/drawing/2014/main" id="{EA3B4068-B0F8-9CA4-A383-8608D7E388FA}"/>
              </a:ext>
            </a:extLst>
          </p:cNvPr>
          <p:cNvSpPr txBox="1">
            <a:spLocks/>
          </p:cNvSpPr>
          <p:nvPr/>
        </p:nvSpPr>
        <p:spPr>
          <a:xfrm>
            <a:off x="76200" y="2910263"/>
            <a:ext cx="51130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US" sz="2120" b="1" dirty="0">
                <a:latin typeface="Bree Serif"/>
                <a:ea typeface="Bree Serif"/>
                <a:cs typeface="Bree Serif"/>
                <a:sym typeface="Bree Serif"/>
              </a:rPr>
              <a:t>Examples from July 2020</a:t>
            </a:r>
          </a:p>
          <a:p>
            <a:pPr>
              <a:buSzPts val="990"/>
            </a:pPr>
            <a:endParaRPr lang="en-US" sz="2120" b="1" dirty="0">
              <a:latin typeface="Bree Serif"/>
              <a:ea typeface="Bree Serif"/>
              <a:cs typeface="Bree Serif"/>
              <a:sym typeface="Bree Serif"/>
            </a:endParaRPr>
          </a:p>
          <a:p>
            <a:pPr>
              <a:buSzPts val="990"/>
            </a:pPr>
            <a:r>
              <a:rPr lang="en-US" sz="2120" b="1" dirty="0">
                <a:latin typeface="Bree Serif"/>
                <a:ea typeface="Bree Serif"/>
                <a:cs typeface="Bree Serif"/>
                <a:sym typeface="Bree Serif"/>
              </a:rPr>
              <a:t>Humidification in central Europe</a:t>
            </a:r>
          </a:p>
          <a:p>
            <a:pPr>
              <a:buSzPts val="990"/>
            </a:pPr>
            <a:r>
              <a:rPr lang="en-US" sz="2120" b="1" dirty="0">
                <a:latin typeface="Bree Serif"/>
                <a:ea typeface="Bree Serif"/>
                <a:cs typeface="Bree Serif"/>
                <a:sym typeface="Bree Serif"/>
              </a:rPr>
              <a:t>Aridification in North and South</a:t>
            </a:r>
          </a:p>
          <a:p>
            <a:pPr>
              <a:buSzPts val="990"/>
            </a:pPr>
            <a:endParaRPr lang="en-US" sz="2120" b="1" dirty="0">
              <a:latin typeface="Bree Serif"/>
              <a:ea typeface="Bree Serif"/>
              <a:cs typeface="Bree Serif"/>
              <a:sym typeface="Bree Serif"/>
            </a:endParaRPr>
          </a:p>
          <a:p>
            <a:pPr>
              <a:buSzPts val="990"/>
            </a:pPr>
            <a:endParaRPr lang="en-US" sz="2120" b="1" dirty="0">
              <a:latin typeface="Bree Serif"/>
              <a:ea typeface="Bree Serif"/>
              <a:cs typeface="Bree Serif"/>
              <a:sym typeface="Bree Serif"/>
            </a:endParaRPr>
          </a:p>
          <a:p>
            <a:pPr>
              <a:buSzPts val="990"/>
            </a:pPr>
            <a:endParaRPr lang="en-US" sz="252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AA8976-6CE4-F1A4-D717-A8A16C948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21" y="827074"/>
            <a:ext cx="4784035" cy="19020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220" name="Picture 4" descr="Details are in the caption following the image">
            <a:extLst>
              <a:ext uri="{FF2B5EF4-FFF2-40B4-BE49-F238E27FC236}">
                <a16:creationId xmlns:a16="http://schemas.microsoft.com/office/drawing/2014/main" id="{B2D92EBD-8115-4BAB-6117-56C1C6C73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76" y="170258"/>
            <a:ext cx="3765549" cy="42084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796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9;p13">
            <a:extLst>
              <a:ext uri="{FF2B5EF4-FFF2-40B4-BE49-F238E27FC236}">
                <a16:creationId xmlns:a16="http://schemas.microsoft.com/office/drawing/2014/main" id="{DAC7D73F-17AC-1916-EBBA-BAA5DBC8D054}"/>
              </a:ext>
            </a:extLst>
          </p:cNvPr>
          <p:cNvGrpSpPr/>
          <p:nvPr/>
        </p:nvGrpSpPr>
        <p:grpSpPr>
          <a:xfrm>
            <a:off x="7275" y="4505725"/>
            <a:ext cx="9144000" cy="800189"/>
            <a:chOff x="7275" y="4505725"/>
            <a:chExt cx="9144000" cy="800189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96C4CB8A-12B2-9193-F4B1-0C981E225648}"/>
                </a:ext>
              </a:extLst>
            </p:cNvPr>
            <p:cNvSpPr/>
            <p:nvPr/>
          </p:nvSpPr>
          <p:spPr>
            <a:xfrm>
              <a:off x="7275" y="4551175"/>
              <a:ext cx="9144000" cy="582300"/>
            </a:xfrm>
            <a:prstGeom prst="rect">
              <a:avLst/>
            </a:prstGeom>
            <a:solidFill>
              <a:srgbClr val="D9D9D9">
                <a:alpha val="6078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1;p13">
              <a:extLst>
                <a:ext uri="{FF2B5EF4-FFF2-40B4-BE49-F238E27FC236}">
                  <a16:creationId xmlns:a16="http://schemas.microsoft.com/office/drawing/2014/main" id="{5C67BAFB-9D65-E9BB-E731-36108792E5A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200" y="4579835"/>
              <a:ext cx="1426325" cy="52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3">
              <a:extLst>
                <a:ext uri="{FF2B5EF4-FFF2-40B4-BE49-F238E27FC236}">
                  <a16:creationId xmlns:a16="http://schemas.microsoft.com/office/drawing/2014/main" id="{45379632-322C-F279-603D-52A2F5A540B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31111" b="29999"/>
            <a:stretch/>
          </p:blipFill>
          <p:spPr>
            <a:xfrm>
              <a:off x="1615500" y="4602075"/>
              <a:ext cx="2223875" cy="48047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" name="Google Shape;63;p13">
              <a:extLst>
                <a:ext uri="{FF2B5EF4-FFF2-40B4-BE49-F238E27FC236}">
                  <a16:creationId xmlns:a16="http://schemas.microsoft.com/office/drawing/2014/main" id="{C391A25C-743B-AF33-C8DB-A133B69BA55F}"/>
                </a:ext>
              </a:extLst>
            </p:cNvPr>
            <p:cNvSpPr txBox="1"/>
            <p:nvPr/>
          </p:nvSpPr>
          <p:spPr>
            <a:xfrm>
              <a:off x="6581700" y="4505725"/>
              <a:ext cx="2562300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Considering Non-stationarity in Drought Assessment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Dr. Zachary </a:t>
              </a:r>
              <a:r>
                <a:rPr lang="en" sz="800" dirty="0" err="1"/>
                <a:t>Hoylman</a:t>
              </a:r>
              <a:endParaRPr lang="en"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/>
                <a:t>Montana Climate Office</a:t>
              </a:r>
              <a:endParaRPr sz="800" dirty="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 dirty="0"/>
                <a:t>NADM Forum 2024 – Victoria, BC (5/15/2024)</a:t>
              </a:r>
              <a:endParaRPr sz="8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/>
            </a:p>
          </p:txBody>
        </p:sp>
      </p:grpSp>
      <p:sp>
        <p:nvSpPr>
          <p:cNvPr id="12" name="Google Shape;94;p16">
            <a:extLst>
              <a:ext uri="{FF2B5EF4-FFF2-40B4-BE49-F238E27FC236}">
                <a16:creationId xmlns:a16="http://schemas.microsoft.com/office/drawing/2014/main" id="{9C469E33-59C6-520E-0157-91C0B14C1B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743447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120" b="1" dirty="0">
                <a:latin typeface="Bree Serif"/>
                <a:ea typeface="Bree Serif"/>
                <a:cs typeface="Bree Serif"/>
                <a:sym typeface="Bree Serif"/>
              </a:rPr>
              <a:t>Mega-drought and Mega-</a:t>
            </a:r>
            <a:r>
              <a:rPr lang="en-US" sz="2120" b="1" dirty="0" err="1">
                <a:latin typeface="Bree Serif"/>
                <a:ea typeface="Bree Serif"/>
                <a:cs typeface="Bree Serif"/>
                <a:sym typeface="Bree Serif"/>
              </a:rPr>
              <a:t>pluvials</a:t>
            </a:r>
            <a:r>
              <a:rPr lang="en-US" sz="2120" b="1" dirty="0">
                <a:latin typeface="Bree Serif"/>
                <a:ea typeface="Bree Serif"/>
                <a:cs typeface="Bree Serif"/>
                <a:sym typeface="Bree Serif"/>
              </a:rPr>
              <a:t> Are Now Common</a:t>
            </a:r>
            <a:endParaRPr sz="2120" b="1" dirty="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231C3A3-71F1-128B-71D0-CF879E42E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13"/>
          <a:stretch/>
        </p:blipFill>
        <p:spPr bwMode="auto">
          <a:xfrm>
            <a:off x="3574773" y="618150"/>
            <a:ext cx="5481577" cy="35412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871A8DB7-79FD-1264-7F24-FD4A3EA7D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5" y="589488"/>
            <a:ext cx="3429000" cy="8741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Google Shape;94;p16">
            <a:extLst>
              <a:ext uri="{FF2B5EF4-FFF2-40B4-BE49-F238E27FC236}">
                <a16:creationId xmlns:a16="http://schemas.microsoft.com/office/drawing/2014/main" id="{DFEA0465-1EAC-7FEB-90F0-0C66F40B2E9E}"/>
              </a:ext>
            </a:extLst>
          </p:cNvPr>
          <p:cNvSpPr txBox="1">
            <a:spLocks/>
          </p:cNvSpPr>
          <p:nvPr/>
        </p:nvSpPr>
        <p:spPr>
          <a:xfrm>
            <a:off x="76199" y="1702887"/>
            <a:ext cx="34024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US" sz="1600" b="1" dirty="0"/>
              <a:t>Based on total column soil moisture simulations</a:t>
            </a:r>
          </a:p>
          <a:p>
            <a:pPr>
              <a:buSzPts val="990"/>
            </a:pPr>
            <a:endParaRPr lang="en-US" sz="1600" b="1" dirty="0"/>
          </a:p>
          <a:p>
            <a:pPr>
              <a:buSzPts val="990"/>
            </a:pPr>
            <a:r>
              <a:rPr lang="en-US" sz="1600" b="1" dirty="0"/>
              <a:t>“</a:t>
            </a:r>
            <a:r>
              <a:rPr lang="en-US" sz="1600" dirty="0"/>
              <a:t>In the </a:t>
            </a:r>
            <a:r>
              <a:rPr lang="en-US" sz="1600" b="1" dirty="0"/>
              <a:t>southern United States/northern Mexico</a:t>
            </a:r>
            <a:r>
              <a:rPr lang="en-US" sz="1600" dirty="0"/>
              <a:t>, the Amazon, the majority of Europe, and southern Africa, the </a:t>
            </a:r>
            <a:r>
              <a:rPr lang="en-US" sz="1600" b="1" u="sng" dirty="0"/>
              <a:t>large ensemble projections indicate that megadroughts become normal in the early 2000s</a:t>
            </a:r>
            <a:r>
              <a:rPr lang="en-US" sz="1600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873298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1620</Words>
  <Application>Microsoft Macintosh PowerPoint</Application>
  <PresentationFormat>On-screen Show (16:9)</PresentationFormat>
  <Paragraphs>234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Bree Serif</vt:lpstr>
      <vt:lpstr>Helvetica Neue</vt:lpstr>
      <vt:lpstr>Helvetica Neue Light</vt:lpstr>
      <vt:lpstr>Arial</vt:lpstr>
      <vt:lpstr>Simple Light</vt:lpstr>
      <vt:lpstr>Considering Non-stationarity in Drought Assessment  Dr. Zachary Hoylman Montana Climate Office University of Montana</vt:lpstr>
      <vt:lpstr>Drought methods do not commonly account for non-stationarity</vt:lpstr>
      <vt:lpstr>Forms of Climate Non-stationarity – 60 Years Idealized…</vt:lpstr>
      <vt:lpstr>Non-stationarity is Complicated in Natural Systems</vt:lpstr>
      <vt:lpstr>Drought metric bias due to non-stationarity Comparing daily drought metric bias from 1991-2020 </vt:lpstr>
      <vt:lpstr>Drought bias exceeds +/-1 class during severe drought </vt:lpstr>
      <vt:lpstr>Bias Observed in Europe Due to Non-Stationarity </vt:lpstr>
      <vt:lpstr>Bias Observed in Europe Due to Non-Stationarity </vt:lpstr>
      <vt:lpstr>Mega-drought and Mega-pluvials Are Now Common </vt:lpstr>
      <vt:lpstr>What about the future? </vt:lpstr>
      <vt:lpstr>PowerPoint Presentation</vt:lpstr>
      <vt:lpstr>PowerPoint Presentation</vt:lpstr>
      <vt:lpstr>Drought monitoring impacted by non-stationarity</vt:lpstr>
      <vt:lpstr>PowerPoint Presentation</vt:lpstr>
      <vt:lpstr>Climate change and reference periods — Why do we care? </vt:lpstr>
      <vt:lpstr>PowerPoint Presentation</vt:lpstr>
      <vt:lpstr>PowerPoint Presentation</vt:lpstr>
      <vt:lpstr>PowerPoint Presentation</vt:lpstr>
      <vt:lpstr>Drought metric bias due to climate change Comparing daily drought metric bias from 1991-2020 </vt:lpstr>
      <vt:lpstr>USDM patterns of declared drought align with POR</vt:lpstr>
      <vt:lpstr>USDM triggers disaster declarations and relief</vt:lpstr>
      <vt:lpstr>USDM triggers disaster declarations and relief</vt:lpstr>
      <vt:lpstr>Drought bias affects disaster declarations and relief </vt:lpstr>
      <vt:lpstr>Changing drought requires adjustments to  monitoring, relief, and adaptation programs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Considering Non-stationarity in Drought Assessment  Dr. Zachary Hoylman Montana Climate Office</dc:title>
  <cp:lastModifiedBy>Hoylman, Zachary</cp:lastModifiedBy>
  <cp:revision>15</cp:revision>
  <dcterms:modified xsi:type="dcterms:W3CDTF">2024-05-14T05:24:38Z</dcterms:modified>
</cp:coreProperties>
</file>