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8" r:id="rId2"/>
  </p:sldMasterIdLst>
  <p:notesMasterIdLst>
    <p:notesMasterId r:id="rId26"/>
  </p:notesMasterIdLst>
  <p:sldIdLst>
    <p:sldId id="256" r:id="rId3"/>
    <p:sldId id="277" r:id="rId4"/>
    <p:sldId id="276" r:id="rId5"/>
    <p:sldId id="279" r:id="rId6"/>
    <p:sldId id="322" r:id="rId7"/>
    <p:sldId id="324" r:id="rId8"/>
    <p:sldId id="280" r:id="rId9"/>
    <p:sldId id="257" r:id="rId10"/>
    <p:sldId id="258" r:id="rId11"/>
    <p:sldId id="259" r:id="rId12"/>
    <p:sldId id="260" r:id="rId13"/>
    <p:sldId id="261" r:id="rId14"/>
    <p:sldId id="263" r:id="rId15"/>
    <p:sldId id="264" r:id="rId16"/>
    <p:sldId id="281" r:id="rId17"/>
    <p:sldId id="265" r:id="rId18"/>
    <p:sldId id="266" r:id="rId19"/>
    <p:sldId id="267" r:id="rId20"/>
    <p:sldId id="262" r:id="rId21"/>
    <p:sldId id="268" r:id="rId22"/>
    <p:sldId id="274" r:id="rId23"/>
    <p:sldId id="269" r:id="rId24"/>
    <p:sldId id="270" r:id="rId25"/>
  </p:sldIdLst>
  <p:sldSz cx="9144000" cy="5143500" type="screen16x9"/>
  <p:notesSz cx="6858000" cy="9144000"/>
  <p:embeddedFontLst>
    <p:embeddedFont>
      <p:font typeface="Bree Serif" panose="020F0502020204030204" pitchFamily="34" charset="0"/>
      <p:regular r:id="rId27"/>
      <p:bold r:id="rId28"/>
      <p:italic r:id="rId29"/>
      <p:boldItalic r:id="rId30"/>
    </p:embeddedFont>
    <p:embeddedFont>
      <p:font typeface="Century Schoolbook" panose="02040604050505020304" pitchFamily="18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htKhvKeqMMPv0VKuMeutnWZ393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2"/>
    <p:restoredTop sz="96229"/>
  </p:normalViewPr>
  <p:slideViewPr>
    <p:cSldViewPr snapToGrid="0">
      <p:cViewPr varScale="1">
        <p:scale>
          <a:sx n="161" d="100"/>
          <a:sy n="161" d="100"/>
        </p:scale>
        <p:origin x="200" y="5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 one trusts a model except the man who wrote it; </a:t>
            </a:r>
            <a:r>
              <a:rPr lang="en-US" b="1"/>
              <a:t>everyone trusts an observation, except the man who made it</a:t>
            </a:r>
            <a:r>
              <a:rPr lang="en-US"/>
              <a:t>. Theories crumble, but good observations never fade.</a:t>
            </a:r>
            <a:endParaRPr/>
          </a:p>
        </p:txBody>
      </p:sp>
      <p:sp>
        <p:nvSpPr>
          <p:cNvPr id="245" name="Google Shape;24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292afecded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292afecded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1452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92afecde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292afecde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4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292afecded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g3292afecde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 UP ON NOAA NIDIS FUNDING</a:t>
            </a:r>
          </a:p>
        </p:txBody>
      </p:sp>
    </p:spTree>
    <p:extLst>
      <p:ext uri="{BB962C8B-B14F-4D97-AF65-F5344CB8AC3E}">
        <p14:creationId xmlns:p14="http://schemas.microsoft.com/office/powerpoint/2010/main" val="273845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Highlight that this process is new - 2017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Strategically, Montana sits at the headwaters of three major river basins in North America.  Two of these, the Columbia River Basin and the Missouri River Basin, compose almost one-third of the land area of the United States.  From a climatic standpoint, we are interested in all watersheds that are contained within Montana or intersect with its borders.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 densely spaced network that serves landowners and agencies with local soil moisture and weather information required for daily to seasonal decisions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Conduct research and education for application of data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Co-develop user-guided applications and web-interfaces to share data and products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Use </a:t>
            </a:r>
            <a:r>
              <a:rPr lang="en-US" dirty="0" err="1"/>
              <a:t>Mesonet</a:t>
            </a:r>
            <a:r>
              <a:rPr lang="en-US" dirty="0"/>
              <a:t> data to verify drought conditions and improve gridded data sets across MT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750" y="-457200"/>
            <a:ext cx="9144000" cy="499392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C34"/>
              </a:buClr>
              <a:buSzPts val="2800"/>
              <a:buFont typeface="Arial"/>
              <a:buNone/>
              <a:defRPr sz="3200" b="1" i="0" u="none" strike="noStrike" cap="none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91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5013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9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body" idx="1"/>
          </p:nvPr>
        </p:nvSpPr>
        <p:spPr>
          <a:xfrm>
            <a:off x="1389063" y="1485900"/>
            <a:ext cx="6369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608"/>
              </a:spcBef>
              <a:spcAft>
                <a:spcPts val="0"/>
              </a:spcAft>
              <a:buSzPts val="2025"/>
              <a:buNone/>
              <a:defRPr/>
            </a:lvl1pPr>
            <a:lvl2pPr lvl="1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4pPr>
            <a:lvl5pPr lvl="4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5pPr>
            <a:lvl6pPr lvl="5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6pPr>
            <a:lvl7pPr lvl="6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7pPr>
            <a:lvl8pPr lvl="7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8pPr>
            <a:lvl9pPr lvl="8" algn="ctr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SzPts val="975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4pPr>
            <a:lvl5pPr marL="2286000" lvl="4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5pPr>
            <a:lvl6pPr marL="2743200" lvl="5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6pPr>
            <a:lvl7pPr marL="3200400" lvl="6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7pPr>
            <a:lvl8pPr marL="3657600" lvl="7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8pPr>
            <a:lvl9pPr marL="4114800" lvl="8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9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9"/>
          <p:cNvSpPr txBox="1">
            <a:spLocks noGrp="1"/>
          </p:cNvSpPr>
          <p:nvPr>
            <p:ph type="body" idx="1"/>
          </p:nvPr>
        </p:nvSpPr>
        <p:spPr>
          <a:xfrm>
            <a:off x="1389064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SzPts val="2100"/>
              <a:buChar char="◆"/>
              <a:defRPr sz="2100"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9pPr>
          </a:lstStyle>
          <a:p>
            <a:endParaRPr/>
          </a:p>
        </p:txBody>
      </p:sp>
      <p:sp>
        <p:nvSpPr>
          <p:cNvPr id="81" name="Google Shape;81;p69"/>
          <p:cNvSpPr txBox="1">
            <a:spLocks noGrp="1"/>
          </p:cNvSpPr>
          <p:nvPr>
            <p:ph type="body" idx="2"/>
          </p:nvPr>
        </p:nvSpPr>
        <p:spPr>
          <a:xfrm>
            <a:off x="4649789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SzPts val="2100"/>
              <a:buChar char="◆"/>
              <a:defRPr sz="2100"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2pPr>
            <a:lvl3pPr marL="1371600" lvl="2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3pPr>
            <a:lvl4pPr marL="1828800" lvl="3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9pPr>
          </a:lstStyle>
          <a:p>
            <a:endParaRPr/>
          </a:p>
        </p:txBody>
      </p:sp>
      <p:sp>
        <p:nvSpPr>
          <p:cNvPr id="86" name="Google Shape;86;p7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7" name="Google Shape;87;p7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2pPr>
            <a:lvl3pPr marL="1371600" lvl="2" indent="-314325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SzPts val="1350"/>
              <a:buChar char="◆"/>
              <a:defRPr sz="1350"/>
            </a:lvl3pPr>
            <a:lvl4pPr marL="1828800" lvl="3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00"/>
              <a:buChar char="◆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1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2400"/>
              <a:buChar char="◆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SzPts val="2100"/>
              <a:buChar char="◆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◆"/>
              <a:defRPr sz="1500"/>
            </a:lvl9pPr>
          </a:lstStyle>
          <a:p>
            <a:endParaRPr/>
          </a:p>
        </p:txBody>
      </p:sp>
      <p:sp>
        <p:nvSpPr>
          <p:cNvPr id="94" name="Google Shape;94;p7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7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5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5"/>
          <p:cNvSpPr txBox="1">
            <a:spLocks noGrp="1"/>
          </p:cNvSpPr>
          <p:nvPr>
            <p:ph type="body" idx="1"/>
          </p:nvPr>
        </p:nvSpPr>
        <p:spPr>
          <a:xfrm rot="5400000">
            <a:off x="3030563" y="-155550"/>
            <a:ext cx="3086100" cy="6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6"/>
          <p:cNvSpPr txBox="1">
            <a:spLocks noGrp="1"/>
          </p:cNvSpPr>
          <p:nvPr>
            <p:ph type="title"/>
          </p:nvPr>
        </p:nvSpPr>
        <p:spPr>
          <a:xfrm rot="5400000">
            <a:off x="5518264" y="1443037"/>
            <a:ext cx="44433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6"/>
          <p:cNvSpPr txBox="1">
            <a:spLocks noGrp="1"/>
          </p:cNvSpPr>
          <p:nvPr>
            <p:ph type="body" idx="1"/>
          </p:nvPr>
        </p:nvSpPr>
        <p:spPr>
          <a:xfrm rot="5400000">
            <a:off x="1813001" y="-295313"/>
            <a:ext cx="4443300" cy="52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, and 2 Content" type="objAndTwoObj">
  <p:cSld name="OBJECT_AND_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7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7"/>
          <p:cNvSpPr txBox="1">
            <a:spLocks noGrp="1"/>
          </p:cNvSpPr>
          <p:nvPr>
            <p:ph type="body" idx="1"/>
          </p:nvPr>
        </p:nvSpPr>
        <p:spPr>
          <a:xfrm>
            <a:off x="1389064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08" name="Google Shape;108;p77"/>
          <p:cNvSpPr txBox="1">
            <a:spLocks noGrp="1"/>
          </p:cNvSpPr>
          <p:nvPr>
            <p:ph type="body" idx="2"/>
          </p:nvPr>
        </p:nvSpPr>
        <p:spPr>
          <a:xfrm>
            <a:off x="4649789" y="14859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09" name="Google Shape;109;p77"/>
          <p:cNvSpPr txBox="1">
            <a:spLocks noGrp="1"/>
          </p:cNvSpPr>
          <p:nvPr>
            <p:ph type="body" idx="3"/>
          </p:nvPr>
        </p:nvSpPr>
        <p:spPr>
          <a:xfrm>
            <a:off x="4649789" y="30861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Text, and Content" type="txAndObj">
  <p:cSld name="TEXT_AND_OBJEC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8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8"/>
          <p:cNvSpPr txBox="1">
            <a:spLocks noGrp="1"/>
          </p:cNvSpPr>
          <p:nvPr>
            <p:ph type="body" idx="1"/>
          </p:nvPr>
        </p:nvSpPr>
        <p:spPr>
          <a:xfrm>
            <a:off x="1389064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13" name="Google Shape;113;p78"/>
          <p:cNvSpPr txBox="1">
            <a:spLocks noGrp="1"/>
          </p:cNvSpPr>
          <p:nvPr>
            <p:ph type="body" idx="2"/>
          </p:nvPr>
        </p:nvSpPr>
        <p:spPr>
          <a:xfrm>
            <a:off x="4649789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able" type="tbl">
  <p:cSld name="TABL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9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Text, and 2 Content" type="txAndTwoObj">
  <p:cSld name="TEXT_AND_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0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0"/>
          <p:cNvSpPr txBox="1">
            <a:spLocks noGrp="1"/>
          </p:cNvSpPr>
          <p:nvPr>
            <p:ph type="body" idx="1"/>
          </p:nvPr>
        </p:nvSpPr>
        <p:spPr>
          <a:xfrm>
            <a:off x="1389064" y="1485900"/>
            <a:ext cx="3108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19" name="Google Shape;119;p80"/>
          <p:cNvSpPr txBox="1">
            <a:spLocks noGrp="1"/>
          </p:cNvSpPr>
          <p:nvPr>
            <p:ph type="body" idx="2"/>
          </p:nvPr>
        </p:nvSpPr>
        <p:spPr>
          <a:xfrm>
            <a:off x="4649789" y="14859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20" name="Google Shape;120;p80"/>
          <p:cNvSpPr txBox="1">
            <a:spLocks noGrp="1"/>
          </p:cNvSpPr>
          <p:nvPr>
            <p:ph type="body" idx="3"/>
          </p:nvPr>
        </p:nvSpPr>
        <p:spPr>
          <a:xfrm>
            <a:off x="4649789" y="30861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4 Content" type="fourObj">
  <p:cSld name="FOUR_OBJEC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1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81"/>
          <p:cNvSpPr txBox="1">
            <a:spLocks noGrp="1"/>
          </p:cNvSpPr>
          <p:nvPr>
            <p:ph type="body" idx="1"/>
          </p:nvPr>
        </p:nvSpPr>
        <p:spPr>
          <a:xfrm>
            <a:off x="1389064" y="14859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24" name="Google Shape;124;p81"/>
          <p:cNvSpPr txBox="1">
            <a:spLocks noGrp="1"/>
          </p:cNvSpPr>
          <p:nvPr>
            <p:ph type="body" idx="2"/>
          </p:nvPr>
        </p:nvSpPr>
        <p:spPr>
          <a:xfrm>
            <a:off x="4649789" y="14859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25" name="Google Shape;125;p81"/>
          <p:cNvSpPr txBox="1">
            <a:spLocks noGrp="1"/>
          </p:cNvSpPr>
          <p:nvPr>
            <p:ph type="body" idx="3"/>
          </p:nvPr>
        </p:nvSpPr>
        <p:spPr>
          <a:xfrm>
            <a:off x="1389064" y="30861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  <p:sp>
        <p:nvSpPr>
          <p:cNvPr id="126" name="Google Shape;126;p81"/>
          <p:cNvSpPr txBox="1">
            <a:spLocks noGrp="1"/>
          </p:cNvSpPr>
          <p:nvPr>
            <p:ph type="body" idx="4"/>
          </p:nvPr>
        </p:nvSpPr>
        <p:spPr>
          <a:xfrm>
            <a:off x="4649789" y="3086100"/>
            <a:ext cx="3108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title"/>
          </p:nvPr>
        </p:nvSpPr>
        <p:spPr>
          <a:xfrm>
            <a:off x="324852" y="223294"/>
            <a:ext cx="8482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Calibri"/>
              <a:buNone/>
              <a:defRPr sz="41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body" idx="1"/>
          </p:nvPr>
        </p:nvSpPr>
        <p:spPr>
          <a:xfrm>
            <a:off x="324852" y="1060577"/>
            <a:ext cx="84822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 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Char char="◦"/>
              <a:defRPr sz="2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2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Arial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5"/>
          <p:cNvSpPr txBox="1">
            <a:spLocks noGrp="1"/>
          </p:cNvSpPr>
          <p:nvPr>
            <p:ph type="title"/>
          </p:nvPr>
        </p:nvSpPr>
        <p:spPr>
          <a:xfrm>
            <a:off x="321468" y="164009"/>
            <a:ext cx="8472300" cy="67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Calibri"/>
              <a:buNone/>
              <a:defRPr sz="41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1"/>
          </p:nvPr>
        </p:nvSpPr>
        <p:spPr>
          <a:xfrm>
            <a:off x="321468" y="1384300"/>
            <a:ext cx="42048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2"/>
          </p:nvPr>
        </p:nvSpPr>
        <p:spPr>
          <a:xfrm>
            <a:off x="4663439" y="1384301"/>
            <a:ext cx="41307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Calibri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38"/>
          <p:cNvGrpSpPr/>
          <p:nvPr/>
        </p:nvGrpSpPr>
        <p:grpSpPr>
          <a:xfrm>
            <a:off x="0" y="982266"/>
            <a:ext cx="8619952" cy="0"/>
            <a:chOff x="0" y="825"/>
            <a:chExt cx="6109" cy="0"/>
          </a:xfrm>
        </p:grpSpPr>
        <p:grpSp>
          <p:nvGrpSpPr>
            <p:cNvPr id="50" name="Google Shape;50;p38"/>
            <p:cNvGrpSpPr/>
            <p:nvPr/>
          </p:nvGrpSpPr>
          <p:grpSpPr>
            <a:xfrm>
              <a:off x="6000" y="825"/>
              <a:ext cx="109" cy="0"/>
              <a:chOff x="6000" y="825"/>
              <a:chExt cx="109" cy="0"/>
            </a:xfrm>
          </p:grpSpPr>
          <p:sp>
            <p:nvSpPr>
              <p:cNvPr id="51" name="Google Shape;51;p38"/>
              <p:cNvSpPr/>
              <p:nvPr/>
            </p:nvSpPr>
            <p:spPr>
              <a:xfrm>
                <a:off x="6109" y="825"/>
                <a:ext cx="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52" name="Google Shape;52;p38"/>
              <p:cNvSpPr/>
              <p:nvPr/>
            </p:nvSpPr>
            <p:spPr>
              <a:xfrm>
                <a:off x="6000" y="825"/>
                <a:ext cx="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</p:grpSp>
        <p:grpSp>
          <p:nvGrpSpPr>
            <p:cNvPr id="53" name="Google Shape;53;p38"/>
            <p:cNvGrpSpPr/>
            <p:nvPr/>
          </p:nvGrpSpPr>
          <p:grpSpPr>
            <a:xfrm>
              <a:off x="5639" y="825"/>
              <a:ext cx="300" cy="0"/>
              <a:chOff x="5639" y="825"/>
              <a:chExt cx="300" cy="0"/>
            </a:xfrm>
          </p:grpSpPr>
          <p:sp>
            <p:nvSpPr>
              <p:cNvPr id="54" name="Google Shape;54;p38"/>
              <p:cNvSpPr/>
              <p:nvPr/>
            </p:nvSpPr>
            <p:spPr>
              <a:xfrm>
                <a:off x="5837" y="825"/>
                <a:ext cx="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55" name="Google Shape;55;p38"/>
              <p:cNvSpPr/>
              <p:nvPr/>
            </p:nvSpPr>
            <p:spPr>
              <a:xfrm>
                <a:off x="5639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</p:grpSp>
        <p:grpSp>
          <p:nvGrpSpPr>
            <p:cNvPr id="56" name="Google Shape;56;p38"/>
            <p:cNvGrpSpPr/>
            <p:nvPr/>
          </p:nvGrpSpPr>
          <p:grpSpPr>
            <a:xfrm>
              <a:off x="5139" y="825"/>
              <a:ext cx="571" cy="0"/>
              <a:chOff x="5139" y="825"/>
              <a:chExt cx="571" cy="0"/>
            </a:xfrm>
          </p:grpSpPr>
          <p:sp>
            <p:nvSpPr>
              <p:cNvPr id="57" name="Google Shape;57;p38"/>
              <p:cNvSpPr/>
              <p:nvPr/>
            </p:nvSpPr>
            <p:spPr>
              <a:xfrm>
                <a:off x="5410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58" name="Google Shape;58;p38"/>
              <p:cNvSpPr/>
              <p:nvPr/>
            </p:nvSpPr>
            <p:spPr>
              <a:xfrm>
                <a:off x="5139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</p:grpSp>
        <p:grpSp>
          <p:nvGrpSpPr>
            <p:cNvPr id="59" name="Google Shape;59;p38"/>
            <p:cNvGrpSpPr/>
            <p:nvPr/>
          </p:nvGrpSpPr>
          <p:grpSpPr>
            <a:xfrm>
              <a:off x="3704" y="825"/>
              <a:ext cx="1427" cy="0"/>
              <a:chOff x="3704" y="825"/>
              <a:chExt cx="1427" cy="0"/>
            </a:xfrm>
          </p:grpSpPr>
          <p:sp>
            <p:nvSpPr>
              <p:cNvPr id="60" name="Google Shape;60;p38"/>
              <p:cNvSpPr/>
              <p:nvPr/>
            </p:nvSpPr>
            <p:spPr>
              <a:xfrm>
                <a:off x="4831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61" name="Google Shape;61;p38"/>
              <p:cNvSpPr/>
              <p:nvPr/>
            </p:nvSpPr>
            <p:spPr>
              <a:xfrm>
                <a:off x="4496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62" name="Google Shape;62;p38"/>
              <p:cNvSpPr/>
              <p:nvPr/>
            </p:nvSpPr>
            <p:spPr>
              <a:xfrm>
                <a:off x="4116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63" name="Google Shape;63;p38"/>
              <p:cNvSpPr/>
              <p:nvPr/>
            </p:nvSpPr>
            <p:spPr>
              <a:xfrm>
                <a:off x="3704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</p:grpSp>
        <p:grpSp>
          <p:nvGrpSpPr>
            <p:cNvPr id="64" name="Google Shape;64;p38"/>
            <p:cNvGrpSpPr/>
            <p:nvPr/>
          </p:nvGrpSpPr>
          <p:grpSpPr>
            <a:xfrm>
              <a:off x="0" y="825"/>
              <a:ext cx="3557" cy="0"/>
              <a:chOff x="0" y="825"/>
              <a:chExt cx="3557" cy="0"/>
            </a:xfrm>
          </p:grpSpPr>
          <p:sp>
            <p:nvSpPr>
              <p:cNvPr id="65" name="Google Shape;65;p38"/>
              <p:cNvSpPr/>
              <p:nvPr/>
            </p:nvSpPr>
            <p:spPr>
              <a:xfrm>
                <a:off x="3257" y="825"/>
                <a:ext cx="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  <p:sp>
            <p:nvSpPr>
              <p:cNvPr id="66" name="Google Shape;66;p38"/>
              <p:cNvSpPr/>
              <p:nvPr/>
            </p:nvSpPr>
            <p:spPr>
              <a:xfrm>
                <a:off x="0" y="825"/>
                <a:ext cx="3300" cy="0"/>
              </a:xfrm>
              <a:prstGeom prst="rect">
                <a:avLst/>
              </a:prstGeom>
              <a:gradFill>
                <a:gsLst>
                  <a:gs pos="0">
                    <a:srgbClr val="EF0026"/>
                  </a:gs>
                  <a:gs pos="100000">
                    <a:srgbClr val="FC01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AFD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endParaRPr>
              </a:p>
            </p:txBody>
          </p:sp>
        </p:grpSp>
      </p:grpSp>
      <p:sp>
        <p:nvSpPr>
          <p:cNvPr id="67" name="Google Shape;67;p38"/>
          <p:cNvSpPr txBox="1">
            <a:spLocks noGrp="1"/>
          </p:cNvSpPr>
          <p:nvPr>
            <p:ph type="title"/>
          </p:nvPr>
        </p:nvSpPr>
        <p:spPr>
          <a:xfrm>
            <a:off x="2305051" y="128588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AFD00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1389063" y="1485900"/>
            <a:ext cx="6369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t" anchorCtr="0">
            <a:noAutofit/>
          </a:bodyPr>
          <a:lstStyle>
            <a:lvl1pPr marL="457200" marR="0" lvl="0" indent="-357187" algn="l" rtl="0">
              <a:lnSpc>
                <a:spcPct val="90000"/>
              </a:lnSpc>
              <a:spcBef>
                <a:spcPts val="608"/>
              </a:spcBef>
              <a:spcAft>
                <a:spcPts val="0"/>
              </a:spcAft>
              <a:buClr>
                <a:srgbClr val="3365FB"/>
              </a:buClr>
              <a:buSzPts val="2025"/>
              <a:buFont typeface="Noto Sans Symbols"/>
              <a:buChar char="◆"/>
              <a:defRPr sz="202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3365FB"/>
              </a:buClr>
              <a:buSzPts val="1200"/>
              <a:buFont typeface="Noto Sans Symbols"/>
              <a:buChar char="◆"/>
              <a:defRPr sz="1200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3365FB"/>
              </a:buClr>
              <a:buSzPts val="1200"/>
              <a:buFont typeface="Noto Sans Symbols"/>
              <a:buChar char="◆"/>
              <a:defRPr sz="1200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290512" algn="l" rtl="0">
              <a:lnSpc>
                <a:spcPct val="90000"/>
              </a:lnSpc>
              <a:spcBef>
                <a:spcPts val="293"/>
              </a:spcBef>
              <a:spcAft>
                <a:spcPts val="0"/>
              </a:spcAft>
              <a:buClr>
                <a:srgbClr val="3365FB"/>
              </a:buClr>
              <a:buSzPts val="975"/>
              <a:buFont typeface="Noto Sans Symbols"/>
              <a:buChar char="◆"/>
              <a:defRPr sz="975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tate.climatologist@umontana.ed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ought.climate.umt.edu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 txBox="1">
            <a:spLocks noGrp="1"/>
          </p:cNvSpPr>
          <p:nvPr>
            <p:ph type="ctrTitle"/>
          </p:nvPr>
        </p:nvSpPr>
        <p:spPr>
          <a:xfrm>
            <a:off x="311708" y="103144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3200" b="1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None/>
            </a:pPr>
            <a:r>
              <a:rPr lang="en-US" sz="32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Navigating the waters ahead –Update on improvements to Drought and Weather Monitoring in Montana </a:t>
            </a:r>
            <a:endParaRPr sz="3200" b="1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"/>
          <p:cNvSpPr txBox="1">
            <a:spLocks noGrp="1"/>
          </p:cNvSpPr>
          <p:nvPr>
            <p:ph type="subTitle" idx="1"/>
          </p:nvPr>
        </p:nvSpPr>
        <p:spPr>
          <a:xfrm>
            <a:off x="311700" y="3062725"/>
            <a:ext cx="8520600" cy="1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Kelsey Jencso</a:t>
            </a:r>
            <a:endParaRPr sz="240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Montana State Climatologist</a:t>
            </a:r>
            <a:endParaRPr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W.A. Franke Endowed Professor of Hydrology</a:t>
            </a:r>
            <a:endParaRPr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i="1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1"/>
          <p:cNvCxnSpPr/>
          <p:nvPr/>
        </p:nvCxnSpPr>
        <p:spPr>
          <a:xfrm>
            <a:off x="379725" y="3036250"/>
            <a:ext cx="8346900" cy="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4" name="Google Shape;134;p1"/>
          <p:cNvSpPr txBox="1"/>
          <p:nvPr/>
        </p:nvSpPr>
        <p:spPr>
          <a:xfrm>
            <a:off x="379725" y="260626"/>
            <a:ext cx="8452500" cy="9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428950" y="154636"/>
            <a:ext cx="2882100" cy="1197300"/>
            <a:chOff x="6074650" y="376900"/>
            <a:chExt cx="2882100" cy="1197300"/>
          </a:xfrm>
        </p:grpSpPr>
        <p:sp>
          <p:nvSpPr>
            <p:cNvPr id="136" name="Google Shape;136;p1"/>
            <p:cNvSpPr/>
            <p:nvPr/>
          </p:nvSpPr>
          <p:spPr>
            <a:xfrm>
              <a:off x="6074650" y="376900"/>
              <a:ext cx="2882100" cy="1197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7" name="Google Shape;137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91900" y="479691"/>
              <a:ext cx="2640400" cy="969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p1" descr="Native American Natural Resource Program - Native American Natural Resource  Program - University Of Monta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4281926"/>
            <a:ext cx="51054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"/>
          <p:cNvSpPr txBox="1"/>
          <p:nvPr/>
        </p:nvSpPr>
        <p:spPr>
          <a:xfrm>
            <a:off x="5536096" y="3200048"/>
            <a:ext cx="351373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Zachary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Hoylman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– Asst. Climatologist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Kevin Hyde –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latin typeface="+mn-lt"/>
                <a:ea typeface="Calibri"/>
                <a:cs typeface="Calibri"/>
                <a:sym typeface="Calibri"/>
              </a:rPr>
              <a:t>Site Coordinator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Colin Brust - Data Scientist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Kyle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Bocinsky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– Dir. Climate Extension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title"/>
          </p:nvPr>
        </p:nvSpPr>
        <p:spPr>
          <a:xfrm>
            <a:off x="346221" y="-206188"/>
            <a:ext cx="821298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MT </a:t>
            </a:r>
            <a:r>
              <a:rPr lang="en-US" sz="32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- A Collaborative Framework</a:t>
            </a:r>
            <a:endParaRPr sz="32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0"/>
          <p:cNvSpPr/>
          <p:nvPr/>
        </p:nvSpPr>
        <p:spPr>
          <a:xfrm>
            <a:off x="5323322" y="793051"/>
            <a:ext cx="3829800" cy="364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 u="sng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Federal, State, and Private Partnerships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United States Army Corps of Engineers</a:t>
            </a: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National Oceanographic and Atmospheric Administration (NOAA)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DOI Bureau of Land Management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USDA Forest Service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MT Department of Agriculture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Stillwater County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Montana Bureau of Mines and Geology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Crow Agency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Montana Department of Natural Resources and Conservation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Lolo Watershed Group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Blackfoot Challenge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Trout Unlimited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National Drought Resilience Partnership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Community Collaborative Rain, Hail and Snow Network (</a:t>
            </a:r>
            <a:r>
              <a:rPr lang="en-US" sz="105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CoCoRahs</a:t>
            </a:r>
            <a:r>
              <a:rPr lang="en-US" sz="105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Char char="o"/>
            </a:pPr>
            <a:r>
              <a:rPr lang="en-US" sz="105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Private landowners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0"/>
          <p:cNvSpPr/>
          <p:nvPr/>
        </p:nvSpPr>
        <p:spPr>
          <a:xfrm>
            <a:off x="3220010" y="4751772"/>
            <a:ext cx="282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climate.umt.edu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/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endParaRPr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1745375" y="4483893"/>
            <a:ext cx="2651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•"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74 stations across the state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0"/>
          <p:cNvSpPr/>
          <p:nvPr/>
        </p:nvSpPr>
        <p:spPr>
          <a:xfrm>
            <a:off x="346222" y="4361688"/>
            <a:ext cx="211562" cy="192024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rgbClr val="0721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535664" y="4301013"/>
            <a:ext cx="1499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Agrimet Stations</a:t>
            </a:r>
            <a:endParaRPr>
              <a:latin typeface="+mn-lt"/>
            </a:endParaRPr>
          </a:p>
        </p:txBody>
      </p:sp>
      <p:sp>
        <p:nvSpPr>
          <p:cNvPr id="173" name="Google Shape;173;p20"/>
          <p:cNvSpPr/>
          <p:nvPr/>
        </p:nvSpPr>
        <p:spPr>
          <a:xfrm>
            <a:off x="2026421" y="4347231"/>
            <a:ext cx="211562" cy="192024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0721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2215863" y="4286556"/>
            <a:ext cx="16578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Hydromet Stations</a:t>
            </a:r>
            <a:endParaRPr>
              <a:latin typeface="+mn-lt"/>
            </a:endParaRPr>
          </a:p>
        </p:txBody>
      </p:sp>
      <p:sp>
        <p:nvSpPr>
          <p:cNvPr id="175" name="Google Shape;175;p20"/>
          <p:cNvSpPr/>
          <p:nvPr/>
        </p:nvSpPr>
        <p:spPr>
          <a:xfrm>
            <a:off x="3948662" y="4361688"/>
            <a:ext cx="211562" cy="192024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0721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4138104" y="4301013"/>
            <a:ext cx="5533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Both</a:t>
            </a:r>
            <a:endParaRPr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965EE-106B-990A-015C-66C94C342467}"/>
              </a:ext>
            </a:extLst>
          </p:cNvPr>
          <p:cNvSpPr txBox="1"/>
          <p:nvPr/>
        </p:nvSpPr>
        <p:spPr>
          <a:xfrm>
            <a:off x="647959" y="4760009"/>
            <a:ext cx="2358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178 stations as of this fall</a:t>
            </a:r>
          </a:p>
        </p:txBody>
      </p:sp>
      <p:pic>
        <p:nvPicPr>
          <p:cNvPr id="7" name="Picture 6" descr="A map of the state of montana&#10;&#10;AI-generated content may be incorrect.">
            <a:extLst>
              <a:ext uri="{FF2B5EF4-FFF2-40B4-BE49-F238E27FC236}">
                <a16:creationId xmlns:a16="http://schemas.microsoft.com/office/drawing/2014/main" id="{4FFA78C3-DA9B-11BE-CADE-643071685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15" y="967289"/>
            <a:ext cx="5513551" cy="3061611"/>
          </a:xfrm>
          <a:prstGeom prst="rect">
            <a:avLst/>
          </a:prstGeom>
          <a:ln>
            <a:solidFill>
              <a:srgbClr val="042433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>
            <a:spLocks noGrp="1"/>
          </p:cNvSpPr>
          <p:nvPr>
            <p:ph type="title"/>
          </p:nvPr>
        </p:nvSpPr>
        <p:spPr>
          <a:xfrm>
            <a:off x="324852" y="443894"/>
            <a:ext cx="87423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Expansion &amp; Improvements to Drought Infrastructure</a:t>
            </a:r>
            <a:endParaRPr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1"/>
          <p:cNvPicPr preferRelativeResize="0"/>
          <p:nvPr/>
        </p:nvPicPr>
        <p:blipFill rotWithShape="1">
          <a:blip r:embed="rId3">
            <a:alphaModFix/>
          </a:blip>
          <a:srcRect l="7452" r="4649"/>
          <a:stretch/>
        </p:blipFill>
        <p:spPr>
          <a:xfrm rot="5400000">
            <a:off x="-169110" y="1458525"/>
            <a:ext cx="3416315" cy="279235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3" name="Google Shape;183;p21"/>
          <p:cNvSpPr txBox="1"/>
          <p:nvPr/>
        </p:nvSpPr>
        <p:spPr>
          <a:xfrm>
            <a:off x="3561400" y="4651108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CSKT Bison Range Station</a:t>
            </a:r>
            <a:endParaRPr sz="1400" b="0" i="0" u="none" strike="noStrike" cap="none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6573521" y="725202"/>
            <a:ext cx="2643000" cy="484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U.S. Army Corps</a:t>
            </a:r>
            <a:endParaRPr sz="2400" b="0" i="0" u="none" strike="noStrike" cap="none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S.4444 - Missouri River Basin Drought and Snowpack Monitoring Act</a:t>
            </a:r>
            <a:endParaRPr sz="1500" b="0" i="0" u="none" strike="noStrike" cap="none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Introduced by Senator Thune (SD) with bi-partisan support</a:t>
            </a:r>
            <a:endParaRPr sz="1500" b="0" i="0" u="none" strike="noStrike" cap="none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Upper Missouri River Basin and elevations below 5,500 feet</a:t>
            </a:r>
            <a:endParaRPr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205 more stations in MT and 500 total across the five-state region.</a:t>
            </a:r>
            <a:endParaRPr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1"/>
          <p:cNvPicPr preferRelativeResize="0"/>
          <p:nvPr/>
        </p:nvPicPr>
        <p:blipFill rotWithShape="1">
          <a:blip r:embed="rId4">
            <a:alphaModFix/>
          </a:blip>
          <a:srcRect l="5742" t="16563" r="5190" b="16260"/>
          <a:stretch/>
        </p:blipFill>
        <p:spPr>
          <a:xfrm>
            <a:off x="3010744" y="1146543"/>
            <a:ext cx="3500223" cy="341631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/>
        </p:nvSpPr>
        <p:spPr>
          <a:xfrm>
            <a:off x="582695" y="149695"/>
            <a:ext cx="64573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3200" b="1" dirty="0"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Timeline and Progress</a:t>
            </a:r>
            <a:endParaRPr sz="14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3"/>
          <p:cNvSpPr/>
          <p:nvPr/>
        </p:nvSpPr>
        <p:spPr>
          <a:xfrm>
            <a:off x="4222376" y="4240306"/>
            <a:ext cx="1810800" cy="60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3344184" y="4640871"/>
            <a:ext cx="415389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station every ~500 mi</a:t>
            </a:r>
            <a:r>
              <a:rPr lang="en-US" sz="20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 b="0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map of the state of colorado&#10;&#10;AI-generated content may be incorrect.">
            <a:extLst>
              <a:ext uri="{FF2B5EF4-FFF2-40B4-BE49-F238E27FC236}">
                <a16:creationId xmlns:a16="http://schemas.microsoft.com/office/drawing/2014/main" id="{D389AF83-5A4E-C16D-638A-00F6F3C21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233" y="817359"/>
            <a:ext cx="6707533" cy="38235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284863" y="-59925"/>
            <a:ext cx="6342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Data Availability</a:t>
            </a:r>
            <a:endParaRPr sz="32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6222973" y="912621"/>
            <a:ext cx="2636163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Publicly available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Map based and graphical summaries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Updated every 5 minutes</a:t>
            </a:r>
            <a:endParaRPr sz="16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Data used by NOAA and USACE for weather forecasting, flood prediction, and reservoir management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546850" y="4740375"/>
            <a:ext cx="28563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mesonet.climate.umt.edu/dash</a:t>
            </a:r>
            <a:endParaRPr sz="1400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7624" y="4630586"/>
            <a:ext cx="1572287" cy="45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/>
          <p:nvPr/>
        </p:nvSpPr>
        <p:spPr>
          <a:xfrm>
            <a:off x="546847" y="4530966"/>
            <a:ext cx="1439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Colin Brust (MCO)</a:t>
            </a:r>
            <a:endParaRPr sz="1400" b="0" i="0" u="none" strike="noStrike" cap="none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4" descr="A screen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893" y="1044649"/>
            <a:ext cx="5460033" cy="324600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9" name="Google Shape;209;p24" descr="Mapping Climate Data for the Montana Climate Office – Climate Change Studies"/>
          <p:cNvPicPr preferRelativeResize="0"/>
          <p:nvPr/>
        </p:nvPicPr>
        <p:blipFill rotWithShape="1">
          <a:blip r:embed="rId5">
            <a:alphaModFix/>
          </a:blip>
          <a:srcRect l="60525" t="9264"/>
          <a:stretch/>
        </p:blipFill>
        <p:spPr>
          <a:xfrm>
            <a:off x="589893" y="3429460"/>
            <a:ext cx="474566" cy="8611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3"/>
          <p:cNvSpPr txBox="1"/>
          <p:nvPr/>
        </p:nvSpPr>
        <p:spPr>
          <a:xfrm>
            <a:off x="284862" y="311101"/>
            <a:ext cx="675842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Data – Precision Agriculture &amp; Rangeland Management</a:t>
            </a:r>
            <a:endParaRPr sz="2800" b="1" i="0" u="none" strike="noStrike" cap="none" dirty="0">
              <a:solidFill>
                <a:srgbClr val="FAFD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83" descr="http://www.ntsg.umt.edu/sites/ntsg.umt.edu/files/imce/EOS_AM1_sca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3284" y="222525"/>
            <a:ext cx="1862100" cy="116415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218" name="Google Shape;218;p83" descr="A screenshot of a grap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1436" y="1625713"/>
            <a:ext cx="4253948" cy="3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83" descr="A screenshot of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616" y="1625713"/>
            <a:ext cx="4333384" cy="30045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83"/>
          <p:cNvCxnSpPr>
            <a:cxnSpLocks/>
          </p:cNvCxnSpPr>
          <p:nvPr/>
        </p:nvCxnSpPr>
        <p:spPr>
          <a:xfrm>
            <a:off x="7802236" y="1386675"/>
            <a:ext cx="0" cy="314109"/>
          </a:xfrm>
          <a:prstGeom prst="straightConnector1">
            <a:avLst/>
          </a:prstGeom>
          <a:noFill/>
          <a:ln w="476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1" name="Google Shape;221;p83"/>
          <p:cNvSpPr txBox="1"/>
          <p:nvPr/>
        </p:nvSpPr>
        <p:spPr>
          <a:xfrm>
            <a:off x="284863" y="4736940"/>
            <a:ext cx="24320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Tureck Ranch – Denton, MT</a:t>
            </a:r>
            <a:endParaRPr dirty="0">
              <a:latin typeface="+mn-lt"/>
            </a:endParaRPr>
          </a:p>
        </p:txBody>
      </p:sp>
      <p:sp>
        <p:nvSpPr>
          <p:cNvPr id="222" name="Google Shape;222;p83"/>
          <p:cNvSpPr txBox="1"/>
          <p:nvPr/>
        </p:nvSpPr>
        <p:spPr>
          <a:xfrm>
            <a:off x="2741551" y="4742438"/>
            <a:ext cx="640752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”It’s been one of the most productive years (2023) that I can remember” – Judy Tureck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7C827A-1E99-189B-0CAC-33A19190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65"/>
          <a:stretch/>
        </p:blipFill>
        <p:spPr>
          <a:xfrm>
            <a:off x="5189279" y="5253035"/>
            <a:ext cx="2830220" cy="2098575"/>
          </a:xfrm>
          <a:prstGeom prst="rect">
            <a:avLst/>
          </a:prstGeom>
        </p:spPr>
      </p:pic>
      <p:sp>
        <p:nvSpPr>
          <p:cNvPr id="8" name="Google Shape;216;p83">
            <a:extLst>
              <a:ext uri="{FF2B5EF4-FFF2-40B4-BE49-F238E27FC236}">
                <a16:creationId xmlns:a16="http://schemas.microsoft.com/office/drawing/2014/main" id="{73C12E43-F8A3-F739-F217-0B7A1A623DDF}"/>
              </a:ext>
            </a:extLst>
          </p:cNvPr>
          <p:cNvSpPr txBox="1"/>
          <p:nvPr/>
        </p:nvSpPr>
        <p:spPr>
          <a:xfrm>
            <a:off x="284862" y="194142"/>
            <a:ext cx="675842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Mesonet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Data – Precision Agriculture &amp; Rangeland Management</a:t>
            </a:r>
            <a:endParaRPr sz="2800" b="1" i="0" u="none" strike="noStrike" cap="none" dirty="0">
              <a:solidFill>
                <a:srgbClr val="FAFD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12AB8F49-A9DF-E953-96D8-3F6FFF8CD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04" y="1068420"/>
            <a:ext cx="4451382" cy="20375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E2E1AA-AC2E-32FA-4E1F-5B885EAD0E7E}"/>
              </a:ext>
            </a:extLst>
          </p:cNvPr>
          <p:cNvSpPr txBox="1"/>
          <p:nvPr/>
        </p:nvSpPr>
        <p:spPr>
          <a:xfrm>
            <a:off x="559676" y="1765738"/>
            <a:ext cx="2731838" cy="307777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Growing Degree Days for Crops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EBB004D-6C0A-9DED-1947-035F417E71C4}"/>
              </a:ext>
            </a:extLst>
          </p:cNvPr>
          <p:cNvGrpSpPr/>
          <p:nvPr/>
        </p:nvGrpSpPr>
        <p:grpSpPr>
          <a:xfrm>
            <a:off x="218824" y="3295497"/>
            <a:ext cx="4536265" cy="1511056"/>
            <a:chOff x="218824" y="3295497"/>
            <a:chExt cx="4536265" cy="1511056"/>
          </a:xfrm>
        </p:grpSpPr>
        <p:pic>
          <p:nvPicPr>
            <p:cNvPr id="18" name="Picture 17" descr="A graph of red lines&#10;&#10;AI-generated content may be incorrect.">
              <a:extLst>
                <a:ext uri="{FF2B5EF4-FFF2-40B4-BE49-F238E27FC236}">
                  <a16:creationId xmlns:a16="http://schemas.microsoft.com/office/drawing/2014/main" id="{5D269F6B-2332-1F60-5222-BAB377426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824" y="3295497"/>
              <a:ext cx="4536265" cy="151105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AB29C3-0239-8A90-252F-8D987F57FF2F}"/>
                </a:ext>
              </a:extLst>
            </p:cNvPr>
            <p:cNvSpPr txBox="1"/>
            <p:nvPr/>
          </p:nvSpPr>
          <p:spPr>
            <a:xfrm>
              <a:off x="559676" y="3468292"/>
              <a:ext cx="3108543" cy="307777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Reference ET for Irrigation Demands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9049082-BBFA-2C87-3719-D68D7D231A77}"/>
              </a:ext>
            </a:extLst>
          </p:cNvPr>
          <p:cNvGrpSpPr/>
          <p:nvPr/>
        </p:nvGrpSpPr>
        <p:grpSpPr>
          <a:xfrm>
            <a:off x="4872263" y="1049078"/>
            <a:ext cx="4137732" cy="1970752"/>
            <a:chOff x="4872263" y="1049078"/>
            <a:chExt cx="4137732" cy="1970752"/>
          </a:xfrm>
        </p:grpSpPr>
        <p:pic>
          <p:nvPicPr>
            <p:cNvPr id="14" name="Picture 13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FAD12CE6-78F5-6735-4F6C-A1BCC61BC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8117"/>
            <a:stretch/>
          </p:blipFill>
          <p:spPr>
            <a:xfrm>
              <a:off x="4872263" y="1049078"/>
              <a:ext cx="4137732" cy="19707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E40D9A-32B5-C048-7F25-8C2A86A9F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3167" r="-11604" b="8824"/>
            <a:stretch/>
          </p:blipFill>
          <p:spPr>
            <a:xfrm>
              <a:off x="5189278" y="2065283"/>
              <a:ext cx="257707" cy="7939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BFF731-3300-4043-3007-B4E11009A4D6}"/>
                </a:ext>
              </a:extLst>
            </p:cNvPr>
            <p:cNvSpPr txBox="1"/>
            <p:nvPr/>
          </p:nvSpPr>
          <p:spPr>
            <a:xfrm>
              <a:off x="5627742" y="2541287"/>
              <a:ext cx="1867819" cy="307777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Soil Moisture Profiles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B5556B-E462-0973-844B-BBE2ED10DCC7}"/>
              </a:ext>
            </a:extLst>
          </p:cNvPr>
          <p:cNvGrpSpPr/>
          <p:nvPr/>
        </p:nvGrpSpPr>
        <p:grpSpPr>
          <a:xfrm>
            <a:off x="4872263" y="3280872"/>
            <a:ext cx="4137732" cy="1525681"/>
            <a:chOff x="4872263" y="3280872"/>
            <a:chExt cx="4137732" cy="1525681"/>
          </a:xfrm>
        </p:grpSpPr>
        <p:pic>
          <p:nvPicPr>
            <p:cNvPr id="16" name="Picture 15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868AEED1-F637-7DE5-DE7B-3F67CEF70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32568" r="16953"/>
            <a:stretch/>
          </p:blipFill>
          <p:spPr>
            <a:xfrm>
              <a:off x="4872263" y="3280872"/>
              <a:ext cx="4137732" cy="15256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2A6F79-C622-46D3-200B-6BCA197A2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21128" y="3931248"/>
              <a:ext cx="927100" cy="4572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52CFC6-B254-E2E1-8803-8D4B3706E909}"/>
                </a:ext>
              </a:extLst>
            </p:cNvPr>
            <p:cNvSpPr txBox="1"/>
            <p:nvPr/>
          </p:nvSpPr>
          <p:spPr>
            <a:xfrm>
              <a:off x="6212026" y="4159848"/>
              <a:ext cx="1898277" cy="307777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Plant Available Water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6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 with a temperature&#10;&#10;AI-generated content may be incorrect.">
            <a:extLst>
              <a:ext uri="{FF2B5EF4-FFF2-40B4-BE49-F238E27FC236}">
                <a16:creationId xmlns:a16="http://schemas.microsoft.com/office/drawing/2014/main" id="{104517CA-5A0A-8973-6774-C15DDD4E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914" y="1386054"/>
            <a:ext cx="4176389" cy="2246183"/>
          </a:xfrm>
          <a:prstGeom prst="rect">
            <a:avLst/>
          </a:prstGeom>
        </p:spPr>
      </p:pic>
      <p:sp>
        <p:nvSpPr>
          <p:cNvPr id="241" name="Google Shape;241;p84"/>
          <p:cNvSpPr txBox="1"/>
          <p:nvPr/>
        </p:nvSpPr>
        <p:spPr>
          <a:xfrm>
            <a:off x="2447315" y="3523895"/>
            <a:ext cx="3605474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/10/25 – Monday’s PTZ camera photos</a:t>
            </a:r>
            <a:endParaRPr dirty="0"/>
          </a:p>
        </p:txBody>
      </p:sp>
      <p:pic>
        <p:nvPicPr>
          <p:cNvPr id="5" name="Picture 4" descr="A snow covered field with trees and a fence&#10;&#10;AI-generated content may be incorrect.">
            <a:extLst>
              <a:ext uri="{FF2B5EF4-FFF2-40B4-BE49-F238E27FC236}">
                <a16:creationId xmlns:a16="http://schemas.microsoft.com/office/drawing/2014/main" id="{74AAE8E1-091F-12B5-EEB2-F498C9648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" y="119387"/>
            <a:ext cx="2300748" cy="1188720"/>
          </a:xfrm>
          <a:prstGeom prst="rect">
            <a:avLst/>
          </a:prstGeom>
        </p:spPr>
      </p:pic>
      <p:pic>
        <p:nvPicPr>
          <p:cNvPr id="7" name="Picture 6" descr="A snowy landscape with a fence and a metal fence&#10;&#10;AI-generated content may be incorrect.">
            <a:extLst>
              <a:ext uri="{FF2B5EF4-FFF2-40B4-BE49-F238E27FC236}">
                <a16:creationId xmlns:a16="http://schemas.microsoft.com/office/drawing/2014/main" id="{4B0F9212-6FA3-2025-715F-3BA1E62AD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026" y="137257"/>
            <a:ext cx="2314876" cy="1188720"/>
          </a:xfrm>
          <a:prstGeom prst="rect">
            <a:avLst/>
          </a:prstGeom>
        </p:spPr>
      </p:pic>
      <p:pic>
        <p:nvPicPr>
          <p:cNvPr id="9" name="Picture 8" descr="A fence in a snowy field&#10;&#10;AI-generated content may be incorrect.">
            <a:extLst>
              <a:ext uri="{FF2B5EF4-FFF2-40B4-BE49-F238E27FC236}">
                <a16:creationId xmlns:a16="http://schemas.microsoft.com/office/drawing/2014/main" id="{4A605B4C-FB27-6654-6658-6F9A0808F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740" y="136515"/>
            <a:ext cx="2324926" cy="1188720"/>
          </a:xfrm>
          <a:prstGeom prst="rect">
            <a:avLst/>
          </a:prstGeom>
        </p:spPr>
      </p:pic>
      <p:pic>
        <p:nvPicPr>
          <p:cNvPr id="11" name="Picture 10" descr="A fence and a fence in the snow&#10;&#10;AI-generated content may be incorrect.">
            <a:extLst>
              <a:ext uri="{FF2B5EF4-FFF2-40B4-BE49-F238E27FC236}">
                <a16:creationId xmlns:a16="http://schemas.microsoft.com/office/drawing/2014/main" id="{FE6CA7D0-498D-20CD-5D88-975E85CC8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457" y="135968"/>
            <a:ext cx="2324286" cy="1188720"/>
          </a:xfrm>
          <a:prstGeom prst="rect">
            <a:avLst/>
          </a:prstGeom>
        </p:spPr>
      </p:pic>
      <p:pic>
        <p:nvPicPr>
          <p:cNvPr id="13" name="Picture 12" descr="A snow covered field with a metal fence&#10;&#10;AI-generated content may be incorrect.">
            <a:extLst>
              <a:ext uri="{FF2B5EF4-FFF2-40B4-BE49-F238E27FC236}">
                <a16:creationId xmlns:a16="http://schemas.microsoft.com/office/drawing/2014/main" id="{755BB9B1-DE1B-7C73-7169-905BA2DE3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2305" y="1392420"/>
            <a:ext cx="2300748" cy="1188720"/>
          </a:xfrm>
          <a:prstGeom prst="rect">
            <a:avLst/>
          </a:prstGeom>
        </p:spPr>
      </p:pic>
      <p:pic>
        <p:nvPicPr>
          <p:cNvPr id="15" name="Picture 14" descr="A satellite dish on a snowy field&#10;&#10;AI-generated content may be incorrect.">
            <a:extLst>
              <a:ext uri="{FF2B5EF4-FFF2-40B4-BE49-F238E27FC236}">
                <a16:creationId xmlns:a16="http://schemas.microsoft.com/office/drawing/2014/main" id="{CDBB369D-E12C-901B-415B-C4AB9676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9479" y="2642952"/>
            <a:ext cx="2287457" cy="1188720"/>
          </a:xfrm>
          <a:prstGeom prst="rect">
            <a:avLst/>
          </a:prstGeom>
        </p:spPr>
      </p:pic>
      <p:pic>
        <p:nvPicPr>
          <p:cNvPr id="17" name="Picture 16" descr="A fence in a snowy field&#10;&#10;AI-generated content may be incorrect.">
            <a:extLst>
              <a:ext uri="{FF2B5EF4-FFF2-40B4-BE49-F238E27FC236}">
                <a16:creationId xmlns:a16="http://schemas.microsoft.com/office/drawing/2014/main" id="{45EC755C-A234-C957-A209-471FCD4CB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3143" y="3896679"/>
            <a:ext cx="2291162" cy="1188720"/>
          </a:xfrm>
          <a:prstGeom prst="rect">
            <a:avLst/>
          </a:prstGeom>
        </p:spPr>
      </p:pic>
      <p:pic>
        <p:nvPicPr>
          <p:cNvPr id="19" name="Picture 18" descr="A snow covered field with a fence and a weather meter&#10;&#10;AI-generated content may be incorrect.">
            <a:extLst>
              <a:ext uri="{FF2B5EF4-FFF2-40B4-BE49-F238E27FC236}">
                <a16:creationId xmlns:a16="http://schemas.microsoft.com/office/drawing/2014/main" id="{73B07B1A-F8CC-AC13-F0EB-A38E8F3853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2154" y="3885207"/>
            <a:ext cx="2296282" cy="1188720"/>
          </a:xfrm>
          <a:prstGeom prst="rect">
            <a:avLst/>
          </a:prstGeom>
        </p:spPr>
      </p:pic>
      <p:pic>
        <p:nvPicPr>
          <p:cNvPr id="21" name="Picture 20" descr="A fence in the snow&#10;&#10;AI-generated content may be incorrect.">
            <a:extLst>
              <a:ext uri="{FF2B5EF4-FFF2-40B4-BE49-F238E27FC236}">
                <a16:creationId xmlns:a16="http://schemas.microsoft.com/office/drawing/2014/main" id="{C77921AD-7F83-A110-5AD4-B4E91BE035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4236" y="3906618"/>
            <a:ext cx="2300748" cy="1188720"/>
          </a:xfrm>
          <a:prstGeom prst="rect">
            <a:avLst/>
          </a:prstGeom>
        </p:spPr>
      </p:pic>
      <p:pic>
        <p:nvPicPr>
          <p:cNvPr id="23" name="Picture 22" descr="A snow covered field with poles and poles&#10;&#10;AI-generated content may be incorrect.">
            <a:extLst>
              <a:ext uri="{FF2B5EF4-FFF2-40B4-BE49-F238E27FC236}">
                <a16:creationId xmlns:a16="http://schemas.microsoft.com/office/drawing/2014/main" id="{9725899B-AC92-D485-6B9A-DC5AC1486D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625" y="3921123"/>
            <a:ext cx="2269375" cy="1188720"/>
          </a:xfrm>
          <a:prstGeom prst="rect">
            <a:avLst/>
          </a:prstGeom>
        </p:spPr>
      </p:pic>
      <p:pic>
        <p:nvPicPr>
          <p:cNvPr id="25" name="Picture 24" descr="A large metal object in the snow&#10;&#10;AI-generated content may be incorrect.">
            <a:extLst>
              <a:ext uri="{FF2B5EF4-FFF2-40B4-BE49-F238E27FC236}">
                <a16:creationId xmlns:a16="http://schemas.microsoft.com/office/drawing/2014/main" id="{E2C6C9BB-75C0-DF60-D9BC-78495A684C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94" y="2650240"/>
            <a:ext cx="2301362" cy="1188720"/>
          </a:xfrm>
          <a:prstGeom prst="rect">
            <a:avLst/>
          </a:prstGeom>
        </p:spPr>
      </p:pic>
      <p:pic>
        <p:nvPicPr>
          <p:cNvPr id="27" name="Picture 26" descr="A snow covered field with a fence and a metal fence&#10;&#10;AI-generated content may be incorrect.">
            <a:extLst>
              <a:ext uri="{FF2B5EF4-FFF2-40B4-BE49-F238E27FC236}">
                <a16:creationId xmlns:a16="http://schemas.microsoft.com/office/drawing/2014/main" id="{02D54863-13E5-882A-6767-6589FEF466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08" y="1370120"/>
            <a:ext cx="2291508" cy="1188720"/>
          </a:xfrm>
          <a:prstGeom prst="rect">
            <a:avLst/>
          </a:prstGeom>
        </p:spPr>
      </p:pic>
      <p:sp>
        <p:nvSpPr>
          <p:cNvPr id="240" name="Google Shape;240;p84"/>
          <p:cNvSpPr txBox="1"/>
          <p:nvPr/>
        </p:nvSpPr>
        <p:spPr>
          <a:xfrm>
            <a:off x="759620" y="4560455"/>
            <a:ext cx="7984878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does the state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look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terms of drought or weather?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416309"/>
            <a:ext cx="5828774" cy="319272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 txBox="1">
            <a:spLocks noGrp="1"/>
          </p:cNvSpPr>
          <p:nvPr>
            <p:ph type="title"/>
          </p:nvPr>
        </p:nvSpPr>
        <p:spPr>
          <a:xfrm>
            <a:off x="144092" y="628873"/>
            <a:ext cx="8628662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-US" sz="3600" dirty="0">
                <a:latin typeface="+mn-lt"/>
              </a:rPr>
              <a:t>3. Better characterizations of drought &amp; water supply conditions</a:t>
            </a:r>
            <a:br>
              <a:rPr lang="en-US" dirty="0">
                <a:latin typeface="+mn-lt"/>
              </a:rPr>
            </a:br>
            <a:r>
              <a:rPr lang="en-US" sz="1050" dirty="0">
                <a:latin typeface="+mn-lt"/>
              </a:rPr>
              <a:t>“No one trusts a model except the person who wrote it; everyone trusts an observation, except the person who made it.”</a:t>
            </a:r>
            <a:endParaRPr sz="1050" dirty="0">
              <a:latin typeface="+mn-lt"/>
            </a:endParaRPr>
          </a:p>
        </p:txBody>
      </p:sp>
      <p:sp>
        <p:nvSpPr>
          <p:cNvPr id="249" name="Google Shape;249;p25"/>
          <p:cNvSpPr txBox="1"/>
          <p:nvPr/>
        </p:nvSpPr>
        <p:spPr>
          <a:xfrm>
            <a:off x="6072615" y="1338343"/>
            <a:ext cx="2880900" cy="376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75"/>
              <a:buFont typeface="Arial"/>
              <a:buNone/>
            </a:pPr>
            <a:r>
              <a:rPr lang="en-US" sz="1575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The UMRB Drought Dashboard</a:t>
            </a:r>
            <a:endParaRPr sz="1575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endParaRPr sz="75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2714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</a:pPr>
            <a:r>
              <a:rPr lang="en-US" sz="1575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Daily modeling of precipitation, temperature, snow, soil moisture, evapotranspiration and drought models across Montana</a:t>
            </a:r>
            <a:endParaRPr sz="157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endParaRPr sz="75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2714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</a:pPr>
            <a:r>
              <a:rPr lang="en-US" sz="1575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Science based tool for drought mapping by the state of Montana and for evidence-based reporting to the USDM</a:t>
            </a:r>
            <a:endParaRPr dirty="0">
              <a:latin typeface="+mn-lt"/>
            </a:endParaRPr>
          </a:p>
          <a:p>
            <a:pPr marL="714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7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284840" y="4843350"/>
            <a:ext cx="2250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drought.climate.umt.edu</a:t>
            </a:r>
            <a:endParaRPr sz="1050" b="0" i="0" u="none" strike="noStrike" cap="none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7430" y="517176"/>
            <a:ext cx="764645" cy="72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 descr="Zachary HOYLMAN | PhD (Watershed Hydrology/ Ecohydrology) | University of  Montana, Missoula | UMT | Montana Climate Office / Department of Forest  Manag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5681" y="4219551"/>
            <a:ext cx="591779" cy="5917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3" name="Google Shape;253;p25"/>
          <p:cNvSpPr txBox="1"/>
          <p:nvPr/>
        </p:nvSpPr>
        <p:spPr>
          <a:xfrm>
            <a:off x="5660201" y="4395832"/>
            <a:ext cx="71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Zach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Hoylman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5"/>
          <p:cNvSpPr/>
          <p:nvPr/>
        </p:nvSpPr>
        <p:spPr>
          <a:xfrm>
            <a:off x="152400" y="2298229"/>
            <a:ext cx="4264800" cy="2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5"/>
          <p:cNvSpPr txBox="1">
            <a:spLocks noGrp="1"/>
          </p:cNvSpPr>
          <p:nvPr>
            <p:ph type="title"/>
          </p:nvPr>
        </p:nvSpPr>
        <p:spPr>
          <a:xfrm>
            <a:off x="202463" y="439562"/>
            <a:ext cx="8739073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Calibri"/>
              <a:buNone/>
            </a:pPr>
            <a:r>
              <a:rPr lang="en-US" sz="3600" dirty="0"/>
              <a:t>AI approaches to streamflow and soil moisture characterization</a:t>
            </a:r>
            <a:endParaRPr sz="3600" dirty="0"/>
          </a:p>
        </p:txBody>
      </p:sp>
      <p:pic>
        <p:nvPicPr>
          <p:cNvPr id="260" name="Google Shape;260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665" y="2896072"/>
            <a:ext cx="4644734" cy="21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83" y="1011430"/>
            <a:ext cx="4473567" cy="182814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85"/>
          <p:cNvSpPr txBox="1"/>
          <p:nvPr/>
        </p:nvSpPr>
        <p:spPr>
          <a:xfrm>
            <a:off x="5138929" y="1143000"/>
            <a:ext cx="3668124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LSTM models for streamflow and soil moisture predictions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Daily streamflow predictions in all MT ungauged basins (HUC10)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Daily and weekly forecasts for flood early warning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Operational on the MT Drought Dashboard</a:t>
            </a:r>
            <a:endParaRPr lang="en-US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Field scale soil moisture is on the way!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96;p21">
            <a:extLst>
              <a:ext uri="{FF2B5EF4-FFF2-40B4-BE49-F238E27FC236}">
                <a16:creationId xmlns:a16="http://schemas.microsoft.com/office/drawing/2014/main" id="{A26114B3-A6B0-F013-8059-247F03350B1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463" y="1054801"/>
            <a:ext cx="4796005" cy="3954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>
            <a:spLocks noGrp="1"/>
          </p:cNvSpPr>
          <p:nvPr>
            <p:ph type="ctrTitle"/>
          </p:nvPr>
        </p:nvSpPr>
        <p:spPr>
          <a:xfrm>
            <a:off x="311700" y="127700"/>
            <a:ext cx="85206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b="1" dirty="0">
                <a:solidFill>
                  <a:schemeClr val="bg2"/>
                </a:solidFill>
                <a:latin typeface="Bree Serif"/>
                <a:ea typeface="Bree Serif"/>
                <a:cs typeface="Bree Serif"/>
                <a:sym typeface="Bree Serif"/>
              </a:rPr>
              <a:t>Machine Learning - Streamflow Everywhere</a:t>
            </a:r>
            <a:endParaRPr sz="3600" b="1" dirty="0">
              <a:solidFill>
                <a:schemeClr val="bg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1" name="Google Shape;151;p21"/>
          <p:cNvSpPr/>
          <p:nvPr/>
        </p:nvSpPr>
        <p:spPr>
          <a:xfrm>
            <a:off x="3799325" y="1923288"/>
            <a:ext cx="456000" cy="296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screenshot of a map&#10;&#10;AI-generated content may be incorrect.">
            <a:extLst>
              <a:ext uri="{FF2B5EF4-FFF2-40B4-BE49-F238E27FC236}">
                <a16:creationId xmlns:a16="http://schemas.microsoft.com/office/drawing/2014/main" id="{4CE140BF-F9D5-1D6A-F27F-A802F10F9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34" y="614439"/>
            <a:ext cx="7090532" cy="4486529"/>
          </a:xfrm>
          <a:prstGeom prst="rect">
            <a:avLst/>
          </a:prstGeom>
        </p:spPr>
      </p:pic>
      <p:pic>
        <p:nvPicPr>
          <p:cNvPr id="5" name="Picture 4" descr="A graph of a rainbow colored line&#10;&#10;AI-generated content may be incorrect.">
            <a:extLst>
              <a:ext uri="{FF2B5EF4-FFF2-40B4-BE49-F238E27FC236}">
                <a16:creationId xmlns:a16="http://schemas.microsoft.com/office/drawing/2014/main" id="{71052F87-7264-8306-EB7D-75B8C85E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6" t="2914" r="2510" b="2644"/>
          <a:stretch/>
        </p:blipFill>
        <p:spPr>
          <a:xfrm>
            <a:off x="4614525" y="1998921"/>
            <a:ext cx="2381693" cy="1722474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60E048F-C7C8-A5E8-C8AE-4E301623CA69}"/>
              </a:ext>
            </a:extLst>
          </p:cNvPr>
          <p:cNvSpPr/>
          <p:nvPr/>
        </p:nvSpPr>
        <p:spPr>
          <a:xfrm rot="10800000">
            <a:off x="4242387" y="3030279"/>
            <a:ext cx="329613" cy="13822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148375" y="891822"/>
            <a:ext cx="8775900" cy="39999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311700" y="127700"/>
            <a:ext cx="85206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Bree Serif"/>
                <a:ea typeface="Bree Serif"/>
                <a:cs typeface="Bree Serif"/>
                <a:sym typeface="Bree Serif"/>
              </a:rPr>
              <a:t>The Montana Climate Office</a:t>
            </a:r>
            <a:endParaRPr sz="3480" u="sng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00" y="908441"/>
            <a:ext cx="1128961" cy="130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8416" y="905499"/>
            <a:ext cx="1130138" cy="131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7470" y="902445"/>
            <a:ext cx="1128961" cy="131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4306" y="902457"/>
            <a:ext cx="1128961" cy="131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2440" y="907260"/>
            <a:ext cx="1128961" cy="130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9018" y="909426"/>
            <a:ext cx="1128961" cy="130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66400" y="896710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37432" y="906600"/>
            <a:ext cx="1128961" cy="131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3917" y="2221887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49592" y="2201972"/>
            <a:ext cx="1124712" cy="13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03829" y="2204478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26430" y="2152006"/>
            <a:ext cx="1124712" cy="1331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94567" y="2149835"/>
            <a:ext cx="1124712" cy="13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77967" y="2152356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49013" y="2152160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06925" y="3537897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666388" y="2152347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392600" y="3537897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412863" y="3483235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478263" y="3483047"/>
            <a:ext cx="1124712" cy="1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611125" y="3483241"/>
            <a:ext cx="1124712" cy="1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666400" y="3478547"/>
            <a:ext cx="1124712" cy="134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24">
            <a:alphaModFix/>
          </a:blip>
          <a:srcRect b="20829"/>
          <a:stretch/>
        </p:blipFill>
        <p:spPr>
          <a:xfrm>
            <a:off x="225200" y="3478569"/>
            <a:ext cx="1124700" cy="10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323775" y="4470622"/>
            <a:ext cx="9750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chemeClr val="dk1"/>
                </a:solidFill>
              </a:rPr>
              <a:t>CHRISTINE LAYEUX</a:t>
            </a:r>
            <a:endParaRPr sz="600" b="1">
              <a:solidFill>
                <a:schemeClr val="dk1"/>
              </a:solidFill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25">
            <a:alphaModFix/>
          </a:blip>
          <a:srcRect r="1322" b="1681"/>
          <a:stretch/>
        </p:blipFill>
        <p:spPr>
          <a:xfrm>
            <a:off x="7784925" y="3542647"/>
            <a:ext cx="920599" cy="9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26">
            <a:alphaModFix/>
          </a:blip>
          <a:srcRect l="2799" b="3241"/>
          <a:stretch/>
        </p:blipFill>
        <p:spPr>
          <a:xfrm>
            <a:off x="358025" y="3557622"/>
            <a:ext cx="894800" cy="8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346838" y="3537897"/>
            <a:ext cx="1124712" cy="13312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8;p17">
            <a:extLst>
              <a:ext uri="{FF2B5EF4-FFF2-40B4-BE49-F238E27FC236}">
                <a16:creationId xmlns:a16="http://schemas.microsoft.com/office/drawing/2014/main" id="{0C464A9C-9730-4EE7-7A80-11F02B6C5391}"/>
              </a:ext>
            </a:extLst>
          </p:cNvPr>
          <p:cNvSpPr txBox="1">
            <a:spLocks/>
          </p:cNvSpPr>
          <p:nvPr/>
        </p:nvSpPr>
        <p:spPr>
          <a:xfrm>
            <a:off x="464100" y="280100"/>
            <a:ext cx="8520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3480" b="1" dirty="0">
                <a:solidFill>
                  <a:schemeClr val="bg2"/>
                </a:solidFill>
                <a:latin typeface="+mn-lt"/>
                <a:ea typeface="Bree Serif"/>
                <a:cs typeface="Calibri" panose="020F0502020204030204" pitchFamily="34" charset="0"/>
                <a:sym typeface="Bree Serif"/>
              </a:rPr>
              <a:t>Staff at the Montana Climate Office</a:t>
            </a:r>
          </a:p>
        </p:txBody>
      </p:sp>
    </p:spTree>
    <p:extLst>
      <p:ext uri="{BB962C8B-B14F-4D97-AF65-F5344CB8AC3E}">
        <p14:creationId xmlns:p14="http://schemas.microsoft.com/office/powerpoint/2010/main" val="3427501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6"/>
          <p:cNvSpPr txBox="1"/>
          <p:nvPr/>
        </p:nvSpPr>
        <p:spPr>
          <a:xfrm>
            <a:off x="1246504" y="4038180"/>
            <a:ext cx="64968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Livestock Forage Disaster Program alone has paid out $2,400,000,000 in MT, WY, SD, and ND since 2012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D4EDB-94FE-5039-5119-EF88BE2CB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85" y="620455"/>
            <a:ext cx="5620828" cy="3458467"/>
          </a:xfrm>
          <a:prstGeom prst="rect">
            <a:avLst/>
          </a:prstGeom>
        </p:spPr>
      </p:pic>
      <p:sp>
        <p:nvSpPr>
          <p:cNvPr id="267" name="Google Shape;267;p86"/>
          <p:cNvSpPr txBox="1">
            <a:spLocks noGrp="1"/>
          </p:cNvSpPr>
          <p:nvPr>
            <p:ph type="title"/>
          </p:nvPr>
        </p:nvSpPr>
        <p:spPr>
          <a:xfrm>
            <a:off x="448056" y="142460"/>
            <a:ext cx="8878824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Calibri"/>
              <a:buNone/>
            </a:pPr>
            <a:r>
              <a:rPr lang="en-US" sz="3600" dirty="0">
                <a:solidFill>
                  <a:schemeClr val="bg2"/>
                </a:solidFill>
              </a:rPr>
              <a:t>So why do valid data and models matter?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268" name="Google Shape;268;p86"/>
          <p:cNvSpPr txBox="1"/>
          <p:nvPr/>
        </p:nvSpPr>
        <p:spPr>
          <a:xfrm>
            <a:off x="316251" y="4140989"/>
            <a:ext cx="8496638" cy="8309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Ensuring the appropriate allocation of funds to support our food systems and rural communities across Montana!</a:t>
            </a:r>
            <a:endParaRPr sz="14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251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0E73C-EB30-0DE0-033A-9ABFD2AB7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59231"/>
            <a:ext cx="8482200" cy="614400"/>
          </a:xfrm>
        </p:spPr>
        <p:txBody>
          <a:bodyPr/>
          <a:lstStyle/>
          <a:p>
            <a:r>
              <a:rPr lang="en-US" dirty="0"/>
              <a:t>Progress towards better drought &amp; water supply assessments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F79D1-3BC6-74B6-F917-B71F7DDD0A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41" y="1407276"/>
            <a:ext cx="5055090" cy="3013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59EB0-B259-E0B7-2B41-325BD0B4AD4D}"/>
              </a:ext>
            </a:extLst>
          </p:cNvPr>
          <p:cNvSpPr txBox="1"/>
          <p:nvPr/>
        </p:nvSpPr>
        <p:spPr>
          <a:xfrm>
            <a:off x="4532231" y="3785188"/>
            <a:ext cx="330571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Precip</a:t>
            </a:r>
            <a:r>
              <a:rPr lang="en-US" sz="1200" dirty="0"/>
              <a:t>. Anomaly Required for D1-D4 Drought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9807A-521D-AECE-11D4-4E82DFF78C22}"/>
              </a:ext>
            </a:extLst>
          </p:cNvPr>
          <p:cNvSpPr txBox="1"/>
          <p:nvPr/>
        </p:nvSpPr>
        <p:spPr>
          <a:xfrm rot="16200000">
            <a:off x="2206997" y="2495990"/>
            <a:ext cx="207335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Median </a:t>
            </a:r>
            <a:r>
              <a:rPr lang="en-US" sz="1200" dirty="0" err="1"/>
              <a:t>Precip</a:t>
            </a:r>
            <a:r>
              <a:rPr lang="en-US" sz="1200" dirty="0"/>
              <a:t>. Anomaly Across Observed USDM Drought Maps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2AAD1-FE20-C203-9057-44799F829E9A}"/>
              </a:ext>
            </a:extLst>
          </p:cNvPr>
          <p:cNvSpPr txBox="1"/>
          <p:nvPr/>
        </p:nvSpPr>
        <p:spPr>
          <a:xfrm>
            <a:off x="4436541" y="1407276"/>
            <a:ext cx="915635" cy="276999"/>
          </a:xfrm>
          <a:prstGeom prst="rect">
            <a:avLst/>
          </a:prstGeom>
          <a:solidFill>
            <a:schemeClr val="dk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2010-2016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EE2FF3-3969-E282-E7A1-F8DAE13A2972}"/>
              </a:ext>
            </a:extLst>
          </p:cNvPr>
          <p:cNvSpPr txBox="1"/>
          <p:nvPr/>
        </p:nvSpPr>
        <p:spPr>
          <a:xfrm>
            <a:off x="6630392" y="1393610"/>
            <a:ext cx="915635" cy="276999"/>
          </a:xfrm>
          <a:prstGeom prst="rect">
            <a:avLst/>
          </a:prstGeom>
          <a:solidFill>
            <a:schemeClr val="dk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2018-2024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CE9D8-1B43-D2A9-86C6-7634B3B58979}"/>
              </a:ext>
            </a:extLst>
          </p:cNvPr>
          <p:cNvSpPr txBox="1"/>
          <p:nvPr/>
        </p:nvSpPr>
        <p:spPr>
          <a:xfrm>
            <a:off x="653258" y="4290411"/>
            <a:ext cx="848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Improved observations, models, and coordination since the 2017 drought have contributed to more accurate drought predictions in Montana. We still have a long way to go……..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390ACE-EE3F-D643-68BA-A652EFDA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41" y="1323187"/>
            <a:ext cx="1384296" cy="29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38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24852" y="223294"/>
            <a:ext cx="8482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Calibri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body" idx="1"/>
          </p:nvPr>
        </p:nvSpPr>
        <p:spPr>
          <a:xfrm>
            <a:off x="324852" y="1060577"/>
            <a:ext cx="84822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Our unique geography contributes to spatial differences in where, how often and how fast weather events impact Montanan’s livelihoods and our economy – and it’s a big state</a:t>
            </a:r>
            <a:endParaRPr dirty="0"/>
          </a:p>
          <a:p>
            <a:pPr marL="635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Accurate monitoring and assessment are critical to informing our daily and seasonal response to drought</a:t>
            </a:r>
          </a:p>
          <a:p>
            <a:pPr marL="635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Your input and support is critical to the long-term sustainability of these efforts!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>
            <a:spLocks noGrp="1"/>
          </p:cNvSpPr>
          <p:nvPr>
            <p:ph type="title"/>
          </p:nvPr>
        </p:nvSpPr>
        <p:spPr>
          <a:xfrm>
            <a:off x="324852" y="223294"/>
            <a:ext cx="8482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282" name="Google Shape;282;p28"/>
          <p:cNvSpPr txBox="1"/>
          <p:nvPr/>
        </p:nvSpPr>
        <p:spPr>
          <a:xfrm>
            <a:off x="1837393" y="1662900"/>
            <a:ext cx="67273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state.climatologist@umontana.edu</a:t>
            </a:r>
            <a:endParaRPr sz="24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5611" y="150616"/>
            <a:ext cx="4109466" cy="150876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8"/>
          <p:cNvSpPr txBox="1"/>
          <p:nvPr/>
        </p:nvSpPr>
        <p:spPr>
          <a:xfrm>
            <a:off x="1120145" y="2347692"/>
            <a:ext cx="7435423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9144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 Resources: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MCO Web Page: https://climate.umt.edu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Climate Data Explorer: https://mco.cfc.umt.edu/datasets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Drought Tracker: https://drought.climate.umt.edu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Seasonal Newsletters: https://climate.umt.edu/mtdrought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Montana Mesonet: https://climate.umt.edu/mesonet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116870" y="1240726"/>
            <a:ext cx="7963500" cy="24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1D3C34"/>
              </a:buClr>
              <a:buSzPts val="2400"/>
            </a:pPr>
            <a:r>
              <a:rPr lang="en" sz="2400" i="0" u="none" strike="noStrike" cap="none" dirty="0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Provide high quality, timely, relevant, and scientifically-based climate, weather and water information and services to Montanans.</a:t>
            </a:r>
            <a:endParaRPr sz="2400" i="0" u="none" strike="noStrike" cap="none" dirty="0">
              <a:solidFill>
                <a:srgbClr val="1D3C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1D3C34"/>
              </a:buClr>
              <a:buSzPts val="2400"/>
              <a:buAutoNum type="arabicPeriod"/>
            </a:pPr>
            <a:r>
              <a:rPr lang="en" sz="2400" b="0" i="0" u="none" strike="noStrike" cap="none" dirty="0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Operate the </a:t>
            </a:r>
            <a:r>
              <a:rPr lang="en" sz="2400" b="1" i="0" u="none" strike="noStrike" cap="none" dirty="0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Montana </a:t>
            </a:r>
            <a:r>
              <a:rPr lang="en" sz="2400" b="1" i="0" u="none" strike="noStrike" cap="none" dirty="0" err="1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Mesonet</a:t>
            </a:r>
            <a:r>
              <a:rPr lang="en" sz="2400" b="1" i="0" u="none" strike="noStrike" cap="none" dirty="0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0" i="0" u="none" strike="noStrike" cap="none" dirty="0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— an extensive and growing network of weather, soil moisture, and snowpack monitoring stations.</a:t>
            </a:r>
          </a:p>
          <a:p>
            <a:pPr marL="457200" marR="0" lvl="0" indent="-457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1D3C34"/>
              </a:buClr>
              <a:buSzPts val="2400"/>
              <a:buAutoNum type="arabicPeriod"/>
            </a:pPr>
            <a:r>
              <a:rPr lang="en" sz="2400" dirty="0">
                <a:solidFill>
                  <a:srgbClr val="1D3C34"/>
                </a:solidFill>
              </a:rPr>
              <a:t>Support statewide drought monito</a:t>
            </a:r>
            <a:r>
              <a:rPr lang="en-US" sz="2400" dirty="0" err="1">
                <a:solidFill>
                  <a:srgbClr val="1D3C34"/>
                </a:solidFill>
              </a:rPr>
              <a:t>ri</a:t>
            </a:r>
            <a:r>
              <a:rPr lang="en" sz="2400" dirty="0">
                <a:solidFill>
                  <a:srgbClr val="1D3C34"/>
                </a:solidFill>
              </a:rPr>
              <a:t>ng efforts</a:t>
            </a:r>
          </a:p>
          <a:p>
            <a: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1D3C34"/>
              </a:buClr>
              <a:buSzPts val="2400"/>
            </a:pPr>
            <a:r>
              <a:rPr lang="en" sz="1800" b="0" i="0" u="none" strike="noStrike" cap="none" dirty="0">
                <a:solidFill>
                  <a:srgbClr val="1D3C34"/>
                </a:solidFill>
                <a:latin typeface="Arial"/>
                <a:ea typeface="Arial"/>
                <a:cs typeface="Arial"/>
                <a:sym typeface="Arial"/>
              </a:rPr>
              <a:t>Service oriented mission that is funded by competitive federal </a:t>
            </a:r>
            <a:r>
              <a:rPr lang="en" sz="1800" dirty="0">
                <a:solidFill>
                  <a:srgbClr val="1D3C34"/>
                </a:solidFill>
              </a:rPr>
              <a:t>grants and contracts</a:t>
            </a:r>
            <a:endParaRPr sz="1800" b="0" i="0" u="none" strike="noStrike" cap="none" dirty="0">
              <a:solidFill>
                <a:srgbClr val="1D3C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" name="Google Shape;79;p16"/>
          <p:cNvGrpSpPr/>
          <p:nvPr/>
        </p:nvGrpSpPr>
        <p:grpSpPr>
          <a:xfrm>
            <a:off x="65950" y="86482"/>
            <a:ext cx="3346500" cy="1252800"/>
            <a:chOff x="-10250" y="43950"/>
            <a:chExt cx="3346500" cy="1252800"/>
          </a:xfrm>
          <a:solidFill>
            <a:schemeClr val="dk1"/>
          </a:solidFill>
        </p:grpSpPr>
        <p:sp>
          <p:nvSpPr>
            <p:cNvPr id="80" name="Google Shape;80;p16"/>
            <p:cNvSpPr/>
            <p:nvPr/>
          </p:nvSpPr>
          <p:spPr>
            <a:xfrm>
              <a:off x="-10250" y="43950"/>
              <a:ext cx="3346500" cy="1252800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1" name="Google Shape;81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6870" y="96873"/>
              <a:ext cx="3120222" cy="114600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82" name="Google Shape;82;p16" descr="A picture containing text, sign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7482" y="288978"/>
            <a:ext cx="5058836" cy="9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desert landscape&#10;&#10;AI-generated content may be incorrect.">
            <a:extLst>
              <a:ext uri="{FF2B5EF4-FFF2-40B4-BE49-F238E27FC236}">
                <a16:creationId xmlns:a16="http://schemas.microsoft.com/office/drawing/2014/main" id="{44D0181A-C1CD-8472-4591-951E0E36C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37" y="1010091"/>
            <a:ext cx="3004911" cy="3867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521951-63D6-8D80-FF6E-E88046940EB4}"/>
              </a:ext>
            </a:extLst>
          </p:cNvPr>
          <p:cNvSpPr txBox="1"/>
          <p:nvPr/>
        </p:nvSpPr>
        <p:spPr>
          <a:xfrm>
            <a:off x="4039252" y="1279088"/>
            <a:ext cx="45624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$2.5 billion in drought impacts across agricultural and natural resources sectors (drought &amp; fires)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analysis that reviews the conditions leading to 2017 drought, its impacts and state, tribal, federal and provincial (Canada) responses</a:t>
            </a:r>
          </a:p>
          <a:p>
            <a:endParaRPr lang="en-US" sz="18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Identified much needed improvements for drought management and response by partners in each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4EF48-9B29-F326-00CE-620643A65812}"/>
              </a:ext>
            </a:extLst>
          </p:cNvPr>
          <p:cNvSpPr txBox="1"/>
          <p:nvPr/>
        </p:nvSpPr>
        <p:spPr>
          <a:xfrm>
            <a:off x="598096" y="106326"/>
            <a:ext cx="826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n-lt"/>
                <a:cs typeface="Calibri" panose="020F0502020204030204" pitchFamily="34" charset="0"/>
              </a:rPr>
              <a:t>MCO Impetus: The 2017 Flash Drought</a:t>
            </a:r>
          </a:p>
        </p:txBody>
      </p:sp>
    </p:spTree>
    <p:extLst>
      <p:ext uri="{BB962C8B-B14F-4D97-AF65-F5344CB8AC3E}">
        <p14:creationId xmlns:p14="http://schemas.microsoft.com/office/powerpoint/2010/main" val="94925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25262"/>
            <a:ext cx="8520600" cy="841800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+mn-lt"/>
              </a:rPr>
              <a:t>Lessons Learned and Priorities (2017)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989" y="1022846"/>
            <a:ext cx="85205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+mn-lt"/>
              </a:rPr>
              <a:t>1. </a:t>
            </a:r>
            <a:r>
              <a:rPr lang="en-US" sz="1800" b="1" dirty="0">
                <a:solidFill>
                  <a:schemeClr val="bg2"/>
                </a:solidFill>
                <a:latin typeface="+mn-lt"/>
              </a:rPr>
              <a:t>Coordination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 – need for better communication, coordination and assessment of drought on a regular basis – </a:t>
            </a:r>
            <a:r>
              <a:rPr lang="en-US" sz="1800" i="1" dirty="0">
                <a:solidFill>
                  <a:schemeClr val="bg2"/>
                </a:solidFill>
                <a:latin typeface="+mn-lt"/>
              </a:rPr>
              <a:t>The DWSAC Monitoring Sub-committee</a:t>
            </a:r>
          </a:p>
          <a:p>
            <a:endParaRPr lang="en-US" sz="1800" dirty="0">
              <a:solidFill>
                <a:schemeClr val="bg2"/>
              </a:solidFill>
              <a:latin typeface="+mn-lt"/>
            </a:endParaRPr>
          </a:p>
          <a:p>
            <a:r>
              <a:rPr lang="en-US" sz="1800" dirty="0">
                <a:solidFill>
                  <a:schemeClr val="bg2"/>
                </a:solidFill>
                <a:latin typeface="+mn-lt"/>
              </a:rPr>
              <a:t>2. </a:t>
            </a:r>
            <a:r>
              <a:rPr lang="en-US" sz="1800" b="1" dirty="0">
                <a:solidFill>
                  <a:schemeClr val="bg2"/>
                </a:solidFill>
                <a:latin typeface="+mn-lt"/>
              </a:rPr>
              <a:t>Monitoring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 - more ground-based stations for verification of drought [flood] conditions and for filling monitoring gaps in the context of soil moisture – </a:t>
            </a:r>
            <a:r>
              <a:rPr lang="en-US" sz="1800" i="1" dirty="0">
                <a:solidFill>
                  <a:schemeClr val="bg2"/>
                </a:solidFill>
                <a:latin typeface="+mn-lt"/>
              </a:rPr>
              <a:t>The Montana </a:t>
            </a:r>
            <a:r>
              <a:rPr lang="en-US" sz="1800" i="1" dirty="0" err="1">
                <a:solidFill>
                  <a:schemeClr val="bg2"/>
                </a:solidFill>
                <a:latin typeface="+mn-lt"/>
              </a:rPr>
              <a:t>Mesonet</a:t>
            </a:r>
            <a:endParaRPr lang="en-US" sz="1800" i="1" dirty="0">
              <a:solidFill>
                <a:schemeClr val="bg2"/>
              </a:solidFill>
              <a:latin typeface="+mn-lt"/>
            </a:endParaRPr>
          </a:p>
          <a:p>
            <a:endParaRPr lang="en-US" sz="1800" dirty="0">
              <a:solidFill>
                <a:schemeClr val="bg2"/>
              </a:solidFill>
              <a:latin typeface="+mn-lt"/>
            </a:endParaRPr>
          </a:p>
          <a:p>
            <a:r>
              <a:rPr lang="en-US" sz="1800" dirty="0">
                <a:solidFill>
                  <a:schemeClr val="bg2"/>
                </a:solidFill>
                <a:latin typeface="+mn-lt"/>
              </a:rPr>
              <a:t>3. </a:t>
            </a:r>
            <a:r>
              <a:rPr lang="en-US" sz="1800" b="1" dirty="0">
                <a:solidFill>
                  <a:schemeClr val="bg2"/>
                </a:solidFill>
                <a:latin typeface="+mn-lt"/>
              </a:rPr>
              <a:t>Drought Modeling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: need to evaluate and develop continuous drought models for timely and accurate predictions of drought onset and magnitude – </a:t>
            </a:r>
            <a:r>
              <a:rPr lang="en-US" sz="1800" i="1" dirty="0">
                <a:solidFill>
                  <a:schemeClr val="bg2"/>
                </a:solidFill>
                <a:latin typeface="+mn-lt"/>
              </a:rPr>
              <a:t>The Montana Drought Dashboard</a:t>
            </a:r>
          </a:p>
          <a:p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0179" y="4024957"/>
            <a:ext cx="8780214" cy="11285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Enhancing the Drought Early Warning System in the Upper Missouri River Basin</a:t>
            </a:r>
          </a:p>
        </p:txBody>
      </p:sp>
    </p:spTree>
    <p:extLst>
      <p:ext uri="{BB962C8B-B14F-4D97-AF65-F5344CB8AC3E}">
        <p14:creationId xmlns:p14="http://schemas.microsoft.com/office/powerpoint/2010/main" val="319065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"/>
          <p:cNvSpPr txBox="1">
            <a:spLocks noGrp="1"/>
          </p:cNvSpPr>
          <p:nvPr>
            <p:ph type="title"/>
          </p:nvPr>
        </p:nvSpPr>
        <p:spPr>
          <a:xfrm>
            <a:off x="235207" y="101337"/>
            <a:ext cx="8673698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2800" dirty="0">
                <a:latin typeface="+mn-lt"/>
              </a:rPr>
              <a:t>1. Updates to MT’s Drought Coordination Process</a:t>
            </a:r>
            <a:endParaRPr sz="2800" dirty="0">
              <a:latin typeface="+mn-lt"/>
            </a:endParaRPr>
          </a:p>
        </p:txBody>
      </p:sp>
      <p:sp>
        <p:nvSpPr>
          <p:cNvPr id="557" name="Google Shape;557;p26"/>
          <p:cNvSpPr txBox="1"/>
          <p:nvPr/>
        </p:nvSpPr>
        <p:spPr>
          <a:xfrm>
            <a:off x="235206" y="742638"/>
            <a:ext cx="2257500" cy="353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Sunday &amp; Monday Morning:</a:t>
            </a:r>
            <a:endParaRPr sz="20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0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Montana author assembles proposed changes to USDM based upon analysis of station data, modelled data and impact reports</a:t>
            </a:r>
            <a:endParaRPr sz="142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97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Authorship rotates every two weeks for five 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volunteers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: Michael Downey (DNRC), </a:t>
            </a:r>
            <a:r>
              <a:rPr lang="en-US" sz="1200" dirty="0">
                <a:latin typeface="+mn-lt"/>
                <a:ea typeface="Calibri"/>
                <a:cs typeface="Calibri"/>
                <a:sym typeface="Calibri"/>
              </a:rPr>
              <a:t>Jane Fogelman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(NOAA), Troy Blanford (DNRC), Zach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Hoylman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(MCO) and Kelsey Jencso (MCO).</a:t>
            </a:r>
            <a:endParaRPr sz="142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26"/>
          <p:cNvSpPr txBox="1"/>
          <p:nvPr/>
        </p:nvSpPr>
        <p:spPr>
          <a:xfrm>
            <a:off x="2687830" y="1566769"/>
            <a:ext cx="2077800" cy="163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Monday Early Afternoon:</a:t>
            </a:r>
            <a:endParaRPr sz="20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Author sends initial analysis and summary to Montana Drought Listserv for review and consensus. </a:t>
            </a:r>
            <a:endParaRPr sz="142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26"/>
          <p:cNvSpPr txBox="1"/>
          <p:nvPr/>
        </p:nvSpPr>
        <p:spPr>
          <a:xfrm>
            <a:off x="4834101" y="1889119"/>
            <a:ext cx="1979100" cy="2492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Tuesday:</a:t>
            </a:r>
            <a:endParaRPr sz="20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MT author makes changes and sends the proposed map with a justification to the National Drought Monitor author. The USDM author releases a series of 3 drafts with “back and forth” between state authors.</a:t>
            </a:r>
            <a:endParaRPr sz="142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26"/>
          <p:cNvSpPr/>
          <p:nvPr/>
        </p:nvSpPr>
        <p:spPr>
          <a:xfrm rot="1042736">
            <a:off x="3906949" y="1343917"/>
            <a:ext cx="1317755" cy="44576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 txBox="1"/>
          <p:nvPr/>
        </p:nvSpPr>
        <p:spPr>
          <a:xfrm>
            <a:off x="6831105" y="2570629"/>
            <a:ext cx="2077800" cy="132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Wednesday:</a:t>
            </a:r>
            <a:endParaRPr sz="20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USDM author makes final decisions, and the final national map is released Thursday morning.</a:t>
            </a:r>
            <a:endParaRPr sz="1425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26"/>
          <p:cNvSpPr/>
          <p:nvPr/>
        </p:nvSpPr>
        <p:spPr>
          <a:xfrm rot="1042736">
            <a:off x="1833628" y="925085"/>
            <a:ext cx="1317755" cy="44576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 rot="1042736">
            <a:off x="6447985" y="1937911"/>
            <a:ext cx="1317755" cy="44576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 txBox="1"/>
          <p:nvPr/>
        </p:nvSpPr>
        <p:spPr>
          <a:xfrm>
            <a:off x="0" y="4300484"/>
            <a:ext cx="9144000" cy="83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It takes objective data and a well justified argument to make our case to the USDM each week!</a:t>
            </a:r>
            <a:endParaRPr sz="1425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565" name="Google Shape;565;p26"/>
          <p:cNvGrpSpPr/>
          <p:nvPr/>
        </p:nvGrpSpPr>
        <p:grpSpPr>
          <a:xfrm>
            <a:off x="7152925" y="1184726"/>
            <a:ext cx="1819737" cy="1385299"/>
            <a:chOff x="6991010" y="696327"/>
            <a:chExt cx="2077800" cy="1873798"/>
          </a:xfrm>
        </p:grpSpPr>
        <p:sp>
          <p:nvSpPr>
            <p:cNvPr id="566" name="Google Shape;566;p26"/>
            <p:cNvSpPr/>
            <p:nvPr/>
          </p:nvSpPr>
          <p:spPr>
            <a:xfrm>
              <a:off x="7862341" y="1334125"/>
              <a:ext cx="389700" cy="12360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675" rIns="91425" bIns="45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425" b="0" i="0" u="none" strike="noStrike" cap="none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6"/>
            <p:cNvSpPr txBox="1"/>
            <p:nvPr/>
          </p:nvSpPr>
          <p:spPr>
            <a:xfrm>
              <a:off x="6991010" y="696327"/>
              <a:ext cx="2077800" cy="71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675" rIns="91425" bIns="456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425" b="0" i="0" u="none" strike="noStrike" cap="none">
                  <a:solidFill>
                    <a:srgbClr val="000000"/>
                  </a:solidFill>
                  <a:latin typeface="+mn-lt"/>
                  <a:ea typeface="Calibri"/>
                  <a:cs typeface="Calibri"/>
                  <a:sym typeface="Calibri"/>
                </a:rPr>
                <a:t>Repeat this process 52 times each year</a:t>
              </a:r>
              <a:endParaRPr sz="1425" b="0" i="0" u="none" strike="noStrike" cap="none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map of drought monitor&#10;&#10;AI-generated content may be incorrect.">
            <a:extLst>
              <a:ext uri="{FF2B5EF4-FFF2-40B4-BE49-F238E27FC236}">
                <a16:creationId xmlns:a16="http://schemas.microsoft.com/office/drawing/2014/main" id="{CB418C87-B5E9-21EE-8DDB-164ED4E87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820" y="759039"/>
            <a:ext cx="1390747" cy="1066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6;p26">
            <a:extLst>
              <a:ext uri="{FF2B5EF4-FFF2-40B4-BE49-F238E27FC236}">
                <a16:creationId xmlns:a16="http://schemas.microsoft.com/office/drawing/2014/main" id="{53647320-5F7C-96F5-90CD-54D10D83E0F7}"/>
              </a:ext>
            </a:extLst>
          </p:cNvPr>
          <p:cNvSpPr txBox="1">
            <a:spLocks/>
          </p:cNvSpPr>
          <p:nvPr/>
        </p:nvSpPr>
        <p:spPr>
          <a:xfrm>
            <a:off x="235151" y="494742"/>
            <a:ext cx="8813156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5000"/>
              </a:lnSpc>
              <a:buSzPts val="4800"/>
            </a:pPr>
            <a:r>
              <a:rPr lang="en-US" sz="3200" dirty="0">
                <a:latin typeface="+mn-lt"/>
                <a:cs typeface="Calibri" panose="020F0502020204030204" pitchFamily="34" charset="0"/>
              </a:rPr>
              <a:t>1. Updates to MT’s Drought Coordination Process – </a:t>
            </a:r>
            <a:r>
              <a:rPr lang="en-US" sz="3200" b="1" dirty="0">
                <a:latin typeface="+mn-lt"/>
                <a:cs typeface="Calibri" panose="020F0502020204030204" pitchFamily="34" charset="0"/>
              </a:rPr>
              <a:t>Drought Impacts Reporter</a:t>
            </a:r>
          </a:p>
        </p:txBody>
      </p:sp>
      <p:pic>
        <p:nvPicPr>
          <p:cNvPr id="6" name="Picture 5" descr="A screenshot of a map&#10;&#10;AI-generated content may be incorrect.">
            <a:extLst>
              <a:ext uri="{FF2B5EF4-FFF2-40B4-BE49-F238E27FC236}">
                <a16:creationId xmlns:a16="http://schemas.microsoft.com/office/drawing/2014/main" id="{8BDE4F5C-95DF-C925-BF48-BC712D51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74" y="1304192"/>
            <a:ext cx="5707219" cy="3108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A2ABAC-3249-FC14-2D9A-BEE0ACBCA4C1}"/>
              </a:ext>
            </a:extLst>
          </p:cNvPr>
          <p:cNvSpPr txBox="1"/>
          <p:nvPr/>
        </p:nvSpPr>
        <p:spPr>
          <a:xfrm>
            <a:off x="522232" y="45424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  <a:hlinkClick r:id="rId3"/>
              </a:rPr>
              <a:t>https://drought.climate.umt.edu</a:t>
            </a:r>
            <a:r>
              <a:rPr lang="en-US" dirty="0">
                <a:latin typeface="+mn-lt"/>
              </a:rPr>
              <a:t> - Select the Drought Impacts Tab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C48A58-BB54-19FB-87F0-7D118D4623BC}"/>
              </a:ext>
            </a:extLst>
          </p:cNvPr>
          <p:cNvSpPr txBox="1"/>
          <p:nvPr/>
        </p:nvSpPr>
        <p:spPr>
          <a:xfrm>
            <a:off x="6111255" y="1637414"/>
            <a:ext cx="286262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Mechanism for producers to report drought conditions and impacts across the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Our Drought Committee monitors these impact reports on a weekly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This is a great way to incorporate feedback and we focus on areas where there is misalignment between indicators and impact reports</a:t>
            </a:r>
          </a:p>
        </p:txBody>
      </p:sp>
    </p:spTree>
    <p:extLst>
      <p:ext uri="{BB962C8B-B14F-4D97-AF65-F5344CB8AC3E}">
        <p14:creationId xmlns:p14="http://schemas.microsoft.com/office/powerpoint/2010/main" val="1950668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" descr="R:\Groups\ClimateOffice\Presentation\Regions2Cod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670112"/>
            <a:ext cx="7010400" cy="3948195"/>
          </a:xfrm>
          <a:prstGeom prst="rect">
            <a:avLst/>
          </a:prstGeom>
          <a:noFill/>
          <a:ln w="25400" cap="flat" cmpd="sng">
            <a:solidFill>
              <a:srgbClr val="18181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chemeClr val="dk1">
                <a:alpha val="40000"/>
              </a:schemeClr>
            </a:outerShdw>
          </a:effectLst>
        </p:spPr>
      </p:pic>
      <p:sp>
        <p:nvSpPr>
          <p:cNvPr id="146" name="Google Shape;146;p2"/>
          <p:cNvSpPr txBox="1"/>
          <p:nvPr/>
        </p:nvSpPr>
        <p:spPr>
          <a:xfrm>
            <a:off x="1892595" y="174641"/>
            <a:ext cx="6260805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66"/>
              </a:buClr>
              <a:buSzPts val="2000"/>
              <a:buFont typeface="Arial"/>
              <a:buNone/>
            </a:pPr>
            <a:r>
              <a:rPr lang="en-US" sz="2600" b="1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MONTANA AT THE HEADWATERS</a:t>
            </a:r>
            <a:endParaRPr sz="2000" b="1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" descr="A map with red and blue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2896" y="1340997"/>
            <a:ext cx="5281847" cy="280116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8" name="Google Shape;148;p2"/>
          <p:cNvSpPr txBox="1"/>
          <p:nvPr/>
        </p:nvSpPr>
        <p:spPr>
          <a:xfrm>
            <a:off x="1000371" y="4736124"/>
            <a:ext cx="740940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+mn-lt"/>
                <a:sym typeface="Arial"/>
              </a:rPr>
              <a:t>Western MT: 14 soil moisture stations	Central-Eastern MT: 8 soil moisture stations </a:t>
            </a:r>
            <a:endParaRPr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38D1E-3F50-B4F4-3D10-F0F18D35A9D5}"/>
              </a:ext>
            </a:extLst>
          </p:cNvPr>
          <p:cNvSpPr txBox="1"/>
          <p:nvPr/>
        </p:nvSpPr>
        <p:spPr>
          <a:xfrm>
            <a:off x="1576153" y="2096026"/>
            <a:ext cx="6302573" cy="923330"/>
          </a:xfrm>
          <a:prstGeom prst="rect">
            <a:avLst/>
          </a:prstGeom>
          <a:solidFill>
            <a:schemeClr val="dk1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+mn-lt"/>
              </a:rPr>
              <a:t>Monitoring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 - more ground-based stations for verification of drought [flood] conditions and for filling monitoring gaps in the context of soil moisture – </a:t>
            </a:r>
            <a:r>
              <a:rPr lang="en-US" sz="1800" i="1" dirty="0">
                <a:solidFill>
                  <a:schemeClr val="bg2"/>
                </a:solidFill>
                <a:latin typeface="+mn-lt"/>
              </a:rPr>
              <a:t>The Montana </a:t>
            </a:r>
            <a:r>
              <a:rPr lang="en-US" sz="1800" i="1" dirty="0" err="1">
                <a:solidFill>
                  <a:schemeClr val="bg2"/>
                </a:solidFill>
                <a:latin typeface="+mn-lt"/>
              </a:rPr>
              <a:t>Mesonet</a:t>
            </a:r>
            <a:endParaRPr lang="en-US" sz="1800" i="1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>
            <a:off x="324852" y="504387"/>
            <a:ext cx="8482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00" tIns="39875" rIns="81200" bIns="398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2. Why install more weather and soil moisture stations in Montana?</a:t>
            </a:r>
            <a:endParaRPr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289684" y="1190602"/>
            <a:ext cx="3983400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Flood Prediction and Early Warning</a:t>
            </a: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Improved knowledge of antecedent moisture conditions for modeling of flood potential</a:t>
            </a: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Timing and amounts of reservoir releases to mitigate downstream flooding</a:t>
            </a: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19"/>
          <p:cNvPicPr preferRelativeResize="0"/>
          <p:nvPr/>
        </p:nvPicPr>
        <p:blipFill rotWithShape="1">
          <a:blip r:embed="rId3">
            <a:alphaModFix/>
          </a:blip>
          <a:srcRect l="19624" r="-2044"/>
          <a:stretch/>
        </p:blipFill>
        <p:spPr>
          <a:xfrm>
            <a:off x="5208500" y="1383841"/>
            <a:ext cx="1957652" cy="135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 rotWithShape="1">
          <a:blip r:embed="rId4">
            <a:alphaModFix/>
          </a:blip>
          <a:srcRect l="9142" r="14532"/>
          <a:stretch/>
        </p:blipFill>
        <p:spPr>
          <a:xfrm>
            <a:off x="7166153" y="1369319"/>
            <a:ext cx="1749248" cy="135885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/>
          <p:nvPr/>
        </p:nvSpPr>
        <p:spPr>
          <a:xfrm>
            <a:off x="313215" y="2717110"/>
            <a:ext cx="4233900" cy="173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Drought Monitoring and Prediction</a:t>
            </a:r>
            <a:endParaRPr sz="15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Improved knowledge of water availability in agricultural, range, and forest settings</a:t>
            </a: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Triggers state and federal emergency response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</a:pPr>
            <a:r>
              <a:rPr lang="en-US" sz="1500" dirty="0">
                <a:latin typeface="+mn-lt"/>
                <a:ea typeface="Calibri"/>
                <a:cs typeface="Calibri"/>
                <a:sym typeface="Calibri"/>
              </a:rPr>
              <a:t>Documentation of conditions leading to crop loss</a:t>
            </a:r>
            <a:endParaRPr lang="en-US"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9" descr="&quot;We hardly even got a crop out of it because of the heat and lack of moisture,&quot; Nathan Keane, who farms north of Loma, said of his mustard crop."/>
          <p:cNvPicPr preferRelativeResize="0"/>
          <p:nvPr/>
        </p:nvPicPr>
        <p:blipFill rotWithShape="1">
          <a:blip r:embed="rId5">
            <a:alphaModFix/>
          </a:blip>
          <a:srcRect r="6349"/>
          <a:stretch/>
        </p:blipFill>
        <p:spPr>
          <a:xfrm>
            <a:off x="5201093" y="2930010"/>
            <a:ext cx="1894301" cy="114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6151" y="2919209"/>
            <a:ext cx="1739884" cy="115396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60" name="Google Shape;160;p19"/>
          <p:cNvSpPr/>
          <p:nvPr/>
        </p:nvSpPr>
        <p:spPr>
          <a:xfrm>
            <a:off x="340389" y="4354864"/>
            <a:ext cx="89724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Infrastructure that forms the basis for additional measurements and tools</a:t>
            </a:r>
            <a:endParaRPr sz="17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- </a:t>
            </a:r>
            <a:r>
              <a:rPr lang="en-US" sz="1900" b="1" i="0" u="none" strike="noStrike" cap="none" dirty="0" err="1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eg.</a:t>
            </a:r>
            <a:r>
              <a:rPr lang="en-US" sz="1900" b="1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precision agriculture, air quality and natural resource management</a:t>
            </a:r>
            <a:endParaRPr sz="1700" b="1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5208500" y="1493354"/>
            <a:ext cx="11923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Musselshell</a:t>
            </a:r>
            <a:endParaRPr sz="15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atershed Hydrology 480  Week 1">
  <a:themeElements>
    <a:clrScheme name="">
      <a:dk1>
        <a:srgbClr val="000000"/>
      </a:dk1>
      <a:lt1>
        <a:srgbClr val="FFFFFF"/>
      </a:lt1>
      <a:dk2>
        <a:srgbClr val="00279F"/>
      </a:dk2>
      <a:lt2>
        <a:srgbClr val="FFFFFF"/>
      </a:lt2>
      <a:accent1>
        <a:srgbClr val="114FFB"/>
      </a:accent1>
      <a:accent2>
        <a:srgbClr val="FC0128"/>
      </a:accent2>
      <a:accent3>
        <a:srgbClr val="AAACCD"/>
      </a:accent3>
      <a:accent4>
        <a:srgbClr val="DADADA"/>
      </a:accent4>
      <a:accent5>
        <a:srgbClr val="AAB2FD"/>
      </a:accent5>
      <a:accent6>
        <a:srgbClr val="E40123"/>
      </a:accent6>
      <a:hlink>
        <a:srgbClr val="00DFCA"/>
      </a:hlink>
      <a:folHlink>
        <a:srgbClr val="F766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1506</Words>
  <Application>Microsoft Macintosh PowerPoint</Application>
  <PresentationFormat>On-screen Show (16:9)</PresentationFormat>
  <Paragraphs>176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Arial</vt:lpstr>
      <vt:lpstr>Century Schoolbook</vt:lpstr>
      <vt:lpstr>Bree Serif</vt:lpstr>
      <vt:lpstr>Noto Sans Symbols</vt:lpstr>
      <vt:lpstr>simple-dark-2</vt:lpstr>
      <vt:lpstr>1_Watershed Hydrology 480  Week 1</vt:lpstr>
      <vt:lpstr> Navigating the waters ahead –Update on improvements to Drought and Weather Monitoring in Montana </vt:lpstr>
      <vt:lpstr>The Montana Climate Office</vt:lpstr>
      <vt:lpstr>PowerPoint Presentation</vt:lpstr>
      <vt:lpstr>PowerPoint Presentation</vt:lpstr>
      <vt:lpstr>Lessons Learned and Priorities (2017)</vt:lpstr>
      <vt:lpstr>1. Updates to MT’s Drought Coordination Process</vt:lpstr>
      <vt:lpstr>PowerPoint Presentation</vt:lpstr>
      <vt:lpstr>PowerPoint Presentation</vt:lpstr>
      <vt:lpstr>2. Why install more weather and soil moisture stations in Montana?</vt:lpstr>
      <vt:lpstr>MT Mesonet - A Collaborative Framework</vt:lpstr>
      <vt:lpstr>Expansion &amp; Improvements to Drought Infrastructure</vt:lpstr>
      <vt:lpstr>PowerPoint Presentation</vt:lpstr>
      <vt:lpstr>Mesonet Data Availability</vt:lpstr>
      <vt:lpstr>PowerPoint Presentation</vt:lpstr>
      <vt:lpstr>PowerPoint Presentation</vt:lpstr>
      <vt:lpstr>PowerPoint Presentation</vt:lpstr>
      <vt:lpstr>3. Better characterizations of drought &amp; water supply conditions “No one trusts a model except the person who wrote it; everyone trusts an observation, except the person who made it.”</vt:lpstr>
      <vt:lpstr>AI approaches to streamflow and soil moisture characterization</vt:lpstr>
      <vt:lpstr>Machine Learning - Streamflow Everywhere</vt:lpstr>
      <vt:lpstr>So why do valid data and models matter? </vt:lpstr>
      <vt:lpstr>Progress towards better drought &amp; water supply assessments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Kelsey Jencso</dc:creator>
  <cp:lastModifiedBy>Jencso, Kelsey</cp:lastModifiedBy>
  <cp:revision>7</cp:revision>
  <dcterms:modified xsi:type="dcterms:W3CDTF">2025-04-08T16:31:12Z</dcterms:modified>
</cp:coreProperties>
</file>